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Malgun Gothic" panose="020B0503020000020004" pitchFamily="34" charset="-127"/>
      <p:regular r:id="rId30"/>
      <p:bold r:id="rId31"/>
    </p:embeddedFont>
    <p:embeddedFont>
      <p:font typeface="Lato" panose="020F0502020204030204" pitchFamily="34" charset="0"/>
      <p:regular r:id="rId32"/>
      <p:bold r:id="rId33"/>
      <p:italic r:id="rId34"/>
      <p:boldItalic r:id="rId35"/>
    </p:embeddedFont>
    <p:embeddedFont>
      <p:font typeface="Raleway" panose="020F0502020204030204"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126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f2ac8b6276_1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2f2ac8b6276_1_13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2f2ac8b6276_1_13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11de86b4d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2811de86b4d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811de86b4d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2811de86b4d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811de86b4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811de86b4d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80119424e0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280119424e0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80119424e0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80119424e0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80119424e0_2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280119424e0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80119424e0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280119424e0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80119424e0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280119424e0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811de86b4d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2811de86b4d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811de86b4d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2811de86b4d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f2ac8b6276_1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2f2ac8b6276_1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811de86b4d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811de86b4d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80119424e0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g280119424e0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80119424e0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280119424e0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f30117e12c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f30117e12c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f2c224f9f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f2c224f9f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80119424e0_2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80119424e0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f2ac8b6276_1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2f2ac8b6276_1_1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f2ac8b6276_1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2f2ac8b6276_1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80119424e0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80119424e0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f2f3e89956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f2f3e8995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2ac8b6276_1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2f2ac8b6276_1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80119424e0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280119424e0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f2ac8b6276_1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2f2ac8b6276_1_1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2f3e8995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2f3e8995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88"/>
        <p:cNvGrpSpPr/>
        <p:nvPr/>
      </p:nvGrpSpPr>
      <p:grpSpPr>
        <a:xfrm>
          <a:off x="0" y="0"/>
          <a:ext cx="0" cy="0"/>
          <a:chOff x="0" y="0"/>
          <a:chExt cx="0" cy="0"/>
        </a:xfrm>
      </p:grpSpPr>
      <p:pic>
        <p:nvPicPr>
          <p:cNvPr id="89" name="Google Shape;89;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0" name="Google Shape;90;p14"/>
          <p:cNvSpPr txBox="1">
            <a:spLocks noGrp="1"/>
          </p:cNvSpPr>
          <p:nvPr>
            <p:ph type="dt" idx="10"/>
          </p:nvPr>
        </p:nvSpPr>
        <p:spPr>
          <a:xfrm>
            <a:off x="457200" y="4822047"/>
            <a:ext cx="2133600" cy="21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4"/>
          <p:cNvSpPr txBox="1">
            <a:spLocks noGrp="1"/>
          </p:cNvSpPr>
          <p:nvPr>
            <p:ph type="ftr" idx="11"/>
          </p:nvPr>
        </p:nvSpPr>
        <p:spPr>
          <a:xfrm>
            <a:off x="3124200" y="4822047"/>
            <a:ext cx="2895600" cy="219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4"/>
          <p:cNvSpPr txBox="1">
            <a:spLocks noGrp="1"/>
          </p:cNvSpPr>
          <p:nvPr>
            <p:ph type="sldNum" idx="12"/>
          </p:nvPr>
        </p:nvSpPr>
        <p:spPr>
          <a:xfrm>
            <a:off x="6553200" y="4822047"/>
            <a:ext cx="2133600" cy="21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93" name="Google Shape;93;p14"/>
          <p:cNvSpPr txBox="1">
            <a:spLocks noGrp="1"/>
          </p:cNvSpPr>
          <p:nvPr>
            <p:ph type="ctrTitle"/>
          </p:nvPr>
        </p:nvSpPr>
        <p:spPr>
          <a:xfrm>
            <a:off x="4499992" y="542524"/>
            <a:ext cx="4608600" cy="1327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hlink"/>
              </a:buClr>
              <a:buSzPts val="5400"/>
              <a:buFont typeface="Gulimche"/>
              <a:buNone/>
              <a:defRPr sz="5400">
                <a:solidFill>
                  <a:srgbClr val="2D2F2D"/>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빈 화면" type="blank">
  <p:cSld name="BLANK">
    <p:bg>
      <p:bgPr>
        <a:solidFill>
          <a:schemeClr val="lt1"/>
        </a:solidFill>
        <a:effectLst/>
      </p:bgPr>
    </p:bg>
    <p:spTree>
      <p:nvGrpSpPr>
        <p:cNvPr id="1" name="Shape 94"/>
        <p:cNvGrpSpPr/>
        <p:nvPr/>
      </p:nvGrpSpPr>
      <p:grpSpPr>
        <a:xfrm>
          <a:off x="0" y="0"/>
          <a:ext cx="0" cy="0"/>
          <a:chOff x="0" y="0"/>
          <a:chExt cx="0" cy="0"/>
        </a:xfrm>
      </p:grpSpPr>
      <p:pic>
        <p:nvPicPr>
          <p:cNvPr id="95" name="Google Shape;95;p15"/>
          <p:cNvPicPr preferRelativeResize="0"/>
          <p:nvPr/>
        </p:nvPicPr>
        <p:blipFill rotWithShape="1">
          <a:blip r:embed="rId2">
            <a:alphaModFix/>
          </a:blip>
          <a:srcRect/>
          <a:stretch/>
        </p:blipFill>
        <p:spPr>
          <a:xfrm>
            <a:off x="-2142550" y="0"/>
            <a:ext cx="11286551" cy="5143500"/>
          </a:xfrm>
          <a:prstGeom prst="rect">
            <a:avLst/>
          </a:prstGeom>
          <a:noFill/>
          <a:ln>
            <a:noFill/>
          </a:ln>
        </p:spPr>
      </p:pic>
      <p:sp>
        <p:nvSpPr>
          <p:cNvPr id="96" name="Google Shape;96;p15"/>
          <p:cNvSpPr txBox="1">
            <a:spLocks noGrp="1"/>
          </p:cNvSpPr>
          <p:nvPr>
            <p:ph type="dt" idx="10"/>
          </p:nvPr>
        </p:nvSpPr>
        <p:spPr>
          <a:xfrm>
            <a:off x="457200" y="4822047"/>
            <a:ext cx="2133600" cy="21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15"/>
          <p:cNvSpPr txBox="1">
            <a:spLocks noGrp="1"/>
          </p:cNvSpPr>
          <p:nvPr>
            <p:ph type="ftr" idx="11"/>
          </p:nvPr>
        </p:nvSpPr>
        <p:spPr>
          <a:xfrm>
            <a:off x="3124200" y="4822047"/>
            <a:ext cx="2895600" cy="219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15"/>
          <p:cNvSpPr txBox="1">
            <a:spLocks noGrp="1"/>
          </p:cNvSpPr>
          <p:nvPr>
            <p:ph type="sldNum" idx="12"/>
          </p:nvPr>
        </p:nvSpPr>
        <p:spPr>
          <a:xfrm>
            <a:off x="6553200" y="4822047"/>
            <a:ext cx="2133600" cy="21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구역 머리글">
  <p:cSld name="구역 머리글">
    <p:bg>
      <p:bgPr>
        <a:solidFill>
          <a:schemeClr val="lt1"/>
        </a:solidFill>
        <a:effectLst/>
      </p:bgPr>
    </p:bg>
    <p:spTree>
      <p:nvGrpSpPr>
        <p:cNvPr id="1" name="Shape 99"/>
        <p:cNvGrpSpPr/>
        <p:nvPr/>
      </p:nvGrpSpPr>
      <p:grpSpPr>
        <a:xfrm>
          <a:off x="0" y="0"/>
          <a:ext cx="0" cy="0"/>
          <a:chOff x="0" y="0"/>
          <a:chExt cx="0" cy="0"/>
        </a:xfrm>
      </p:grpSpPr>
      <p:pic>
        <p:nvPicPr>
          <p:cNvPr id="100" name="Google Shape;100;p16"/>
          <p:cNvPicPr preferRelativeResize="0"/>
          <p:nvPr/>
        </p:nvPicPr>
        <p:blipFill rotWithShape="1">
          <a:blip r:embed="rId2">
            <a:alphaModFix/>
          </a:blip>
          <a:srcRect/>
          <a:stretch/>
        </p:blipFill>
        <p:spPr>
          <a:xfrm>
            <a:off x="0" y="-940775"/>
            <a:ext cx="9144000" cy="6084276"/>
          </a:xfrm>
          <a:prstGeom prst="rect">
            <a:avLst/>
          </a:prstGeom>
          <a:noFill/>
          <a:ln>
            <a:noFill/>
          </a:ln>
        </p:spPr>
      </p:pic>
      <p:sp>
        <p:nvSpPr>
          <p:cNvPr id="101" name="Google Shape;101;p16"/>
          <p:cNvSpPr txBox="1">
            <a:spLocks noGrp="1"/>
          </p:cNvSpPr>
          <p:nvPr>
            <p:ph type="dt" idx="10"/>
          </p:nvPr>
        </p:nvSpPr>
        <p:spPr>
          <a:xfrm>
            <a:off x="457200" y="4822047"/>
            <a:ext cx="2133600" cy="21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16"/>
          <p:cNvSpPr txBox="1">
            <a:spLocks noGrp="1"/>
          </p:cNvSpPr>
          <p:nvPr>
            <p:ph type="ftr" idx="11"/>
          </p:nvPr>
        </p:nvSpPr>
        <p:spPr>
          <a:xfrm>
            <a:off x="3124200" y="4822047"/>
            <a:ext cx="2895600" cy="219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16"/>
          <p:cNvSpPr txBox="1">
            <a:spLocks noGrp="1"/>
          </p:cNvSpPr>
          <p:nvPr>
            <p:ph type="sldNum" idx="12"/>
          </p:nvPr>
        </p:nvSpPr>
        <p:spPr>
          <a:xfrm>
            <a:off x="6553200" y="4822047"/>
            <a:ext cx="2133600" cy="21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사용자 지정 레이아웃">
  <p:cSld name="사용자 지정 레이아웃">
    <p:bg>
      <p:bgPr>
        <a:solidFill>
          <a:schemeClr val="lt1"/>
        </a:solidFill>
        <a:effectLst/>
      </p:bgPr>
    </p:bg>
    <p:spTree>
      <p:nvGrpSpPr>
        <p:cNvPr id="1" name="Shape 104"/>
        <p:cNvGrpSpPr/>
        <p:nvPr/>
      </p:nvGrpSpPr>
      <p:grpSpPr>
        <a:xfrm>
          <a:off x="0" y="0"/>
          <a:ext cx="0" cy="0"/>
          <a:chOff x="0" y="0"/>
          <a:chExt cx="0" cy="0"/>
        </a:xfrm>
      </p:grpSpPr>
      <p:pic>
        <p:nvPicPr>
          <p:cNvPr id="105" name="Google Shape;105;p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6" name="Google Shape;106;p17"/>
          <p:cNvSpPr txBox="1">
            <a:spLocks noGrp="1"/>
          </p:cNvSpPr>
          <p:nvPr>
            <p:ph type="title"/>
          </p:nvPr>
        </p:nvSpPr>
        <p:spPr>
          <a:xfrm>
            <a:off x="12" y="11"/>
            <a:ext cx="7661100" cy="5976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2500"/>
              <a:buFont typeface="Calibri"/>
              <a:buNone/>
              <a:defRPr sz="2500" b="1">
                <a:solidFill>
                  <a:schemeClr val="lt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17"/>
          <p:cNvSpPr txBox="1">
            <a:spLocks noGrp="1"/>
          </p:cNvSpPr>
          <p:nvPr>
            <p:ph type="dt" idx="10"/>
          </p:nvPr>
        </p:nvSpPr>
        <p:spPr>
          <a:xfrm>
            <a:off x="457200" y="4822047"/>
            <a:ext cx="2133600" cy="21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8" name="Google Shape;108;p17"/>
          <p:cNvSpPr txBox="1">
            <a:spLocks noGrp="1"/>
          </p:cNvSpPr>
          <p:nvPr>
            <p:ph type="ftr" idx="11"/>
          </p:nvPr>
        </p:nvSpPr>
        <p:spPr>
          <a:xfrm>
            <a:off x="3124200" y="4822047"/>
            <a:ext cx="2895600" cy="219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17"/>
          <p:cNvSpPr txBox="1">
            <a:spLocks noGrp="1"/>
          </p:cNvSpPr>
          <p:nvPr>
            <p:ph type="sldNum" idx="12"/>
          </p:nvPr>
        </p:nvSpPr>
        <p:spPr>
          <a:xfrm>
            <a:off x="6553200" y="4822047"/>
            <a:ext cx="2133600" cy="21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10" name="Google Shape;110;p17"/>
          <p:cNvSpPr txBox="1">
            <a:spLocks noGrp="1"/>
          </p:cNvSpPr>
          <p:nvPr>
            <p:ph type="body" idx="1"/>
          </p:nvPr>
        </p:nvSpPr>
        <p:spPr>
          <a:xfrm>
            <a:off x="395536" y="897564"/>
            <a:ext cx="8402400" cy="38772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rgbClr val="595959"/>
              </a:buClr>
              <a:buSzPts val="1600"/>
              <a:buNone/>
              <a:defRPr sz="1600" i="1">
                <a:solidFill>
                  <a:srgbClr val="595959"/>
                </a:solidFill>
                <a:latin typeface="Calibri"/>
                <a:ea typeface="Calibri"/>
                <a:cs typeface="Calibri"/>
                <a:sym typeface="Calibri"/>
              </a:defRPr>
            </a:lvl1pPr>
            <a:lvl2pPr marL="914400" lvl="1" indent="-228600" algn="l" rtl="0">
              <a:spcBef>
                <a:spcPts val="320"/>
              </a:spcBef>
              <a:spcAft>
                <a:spcPts val="0"/>
              </a:spcAft>
              <a:buClr>
                <a:srgbClr val="595959"/>
              </a:buClr>
              <a:buSzPts val="1600"/>
              <a:buNone/>
              <a:defRPr sz="1600" i="1">
                <a:solidFill>
                  <a:srgbClr val="595959"/>
                </a:solidFill>
                <a:latin typeface="Calibri"/>
                <a:ea typeface="Calibri"/>
                <a:cs typeface="Calibri"/>
                <a:sym typeface="Calibri"/>
              </a:defRPr>
            </a:lvl2pPr>
            <a:lvl3pPr marL="1371600" lvl="2" indent="-228600" algn="l" rtl="0">
              <a:spcBef>
                <a:spcPts val="320"/>
              </a:spcBef>
              <a:spcAft>
                <a:spcPts val="0"/>
              </a:spcAft>
              <a:buClr>
                <a:srgbClr val="595959"/>
              </a:buClr>
              <a:buSzPts val="1600"/>
              <a:buNone/>
              <a:defRPr sz="1600" i="1">
                <a:solidFill>
                  <a:srgbClr val="595959"/>
                </a:solidFill>
                <a:latin typeface="Calibri"/>
                <a:ea typeface="Calibri"/>
                <a:cs typeface="Calibri"/>
                <a:sym typeface="Calibri"/>
              </a:defRPr>
            </a:lvl3pPr>
            <a:lvl4pPr marL="1828800" lvl="3" indent="-228600" algn="l" rtl="0">
              <a:spcBef>
                <a:spcPts val="320"/>
              </a:spcBef>
              <a:spcAft>
                <a:spcPts val="0"/>
              </a:spcAft>
              <a:buClr>
                <a:srgbClr val="595959"/>
              </a:buClr>
              <a:buSzPts val="1600"/>
              <a:buNone/>
              <a:defRPr sz="1600" i="1">
                <a:solidFill>
                  <a:srgbClr val="595959"/>
                </a:solidFill>
                <a:latin typeface="Calibri"/>
                <a:ea typeface="Calibri"/>
                <a:cs typeface="Calibri"/>
                <a:sym typeface="Calibri"/>
              </a:defRPr>
            </a:lvl4pPr>
            <a:lvl5pPr marL="2286000" lvl="4" indent="-228600" algn="l" rtl="0">
              <a:spcBef>
                <a:spcPts val="320"/>
              </a:spcBef>
              <a:spcAft>
                <a:spcPts val="0"/>
              </a:spcAft>
              <a:buClr>
                <a:srgbClr val="595959"/>
              </a:buClr>
              <a:buSzPts val="1600"/>
              <a:buNone/>
              <a:defRPr sz="1600" i="1">
                <a:solidFill>
                  <a:srgbClr val="595959"/>
                </a:solidFill>
                <a:latin typeface="Calibri"/>
                <a:ea typeface="Calibri"/>
                <a:cs typeface="Calibri"/>
                <a:sym typeface="Calibri"/>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제목 및 내용">
  <p:cSld name="제목 및 내용">
    <p:bg>
      <p:bgPr>
        <a:solidFill>
          <a:schemeClr val="lt1"/>
        </a:solidFill>
        <a:effectLst/>
      </p:bgPr>
    </p:bg>
    <p:spTree>
      <p:nvGrpSpPr>
        <p:cNvPr id="1" name="Shape 111"/>
        <p:cNvGrpSpPr/>
        <p:nvPr/>
      </p:nvGrpSpPr>
      <p:grpSpPr>
        <a:xfrm>
          <a:off x="0" y="0"/>
          <a:ext cx="0" cy="0"/>
          <a:chOff x="0" y="0"/>
          <a:chExt cx="0" cy="0"/>
        </a:xfrm>
      </p:grpSpPr>
      <p:pic>
        <p:nvPicPr>
          <p:cNvPr id="112" name="Google Shape;112;p1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3" name="Google Shape;113;p18"/>
          <p:cNvSpPr txBox="1">
            <a:spLocks noGrp="1"/>
          </p:cNvSpPr>
          <p:nvPr>
            <p:ph type="dt" idx="10"/>
          </p:nvPr>
        </p:nvSpPr>
        <p:spPr>
          <a:xfrm>
            <a:off x="457200" y="4875626"/>
            <a:ext cx="2133600" cy="165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18"/>
          <p:cNvSpPr txBox="1">
            <a:spLocks noGrp="1"/>
          </p:cNvSpPr>
          <p:nvPr>
            <p:ph type="ftr" idx="11"/>
          </p:nvPr>
        </p:nvSpPr>
        <p:spPr>
          <a:xfrm>
            <a:off x="3124200" y="4875626"/>
            <a:ext cx="2895600" cy="165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5" name="Google Shape;115;p18"/>
          <p:cNvSpPr txBox="1">
            <a:spLocks noGrp="1"/>
          </p:cNvSpPr>
          <p:nvPr>
            <p:ph type="sldNum" idx="12"/>
          </p:nvPr>
        </p:nvSpPr>
        <p:spPr>
          <a:xfrm>
            <a:off x="6553200" y="4875626"/>
            <a:ext cx="2133600" cy="165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16" name="Google Shape;116;p18"/>
          <p:cNvSpPr txBox="1">
            <a:spLocks noGrp="1"/>
          </p:cNvSpPr>
          <p:nvPr>
            <p:ph type="body" idx="1"/>
          </p:nvPr>
        </p:nvSpPr>
        <p:spPr>
          <a:xfrm>
            <a:off x="395536" y="897564"/>
            <a:ext cx="8402400" cy="3877200"/>
          </a:xfrm>
          <a:prstGeom prst="rect">
            <a:avLst/>
          </a:prstGeom>
          <a:noFill/>
          <a:ln>
            <a:noFill/>
          </a:ln>
        </p:spPr>
        <p:txBody>
          <a:bodyPr spcFirstLastPara="1" wrap="square" lIns="91425" tIns="45700" rIns="91425" bIns="45700" anchor="t" anchorCtr="0">
            <a:normAutofit/>
          </a:bodyPr>
          <a:lstStyle>
            <a:lvl1pPr marL="457200" lvl="0" indent="-228600" algn="l" rtl="0">
              <a:spcBef>
                <a:spcPts val="320"/>
              </a:spcBef>
              <a:spcAft>
                <a:spcPts val="0"/>
              </a:spcAft>
              <a:buClr>
                <a:srgbClr val="595959"/>
              </a:buClr>
              <a:buSzPts val="1600"/>
              <a:buNone/>
              <a:defRPr sz="1600" i="1">
                <a:solidFill>
                  <a:srgbClr val="595959"/>
                </a:solidFill>
                <a:latin typeface="Calibri"/>
                <a:ea typeface="Calibri"/>
                <a:cs typeface="Calibri"/>
                <a:sym typeface="Calibri"/>
              </a:defRPr>
            </a:lvl1pPr>
            <a:lvl2pPr marL="914400" lvl="1" indent="-228600" algn="l" rtl="0">
              <a:spcBef>
                <a:spcPts val="320"/>
              </a:spcBef>
              <a:spcAft>
                <a:spcPts val="0"/>
              </a:spcAft>
              <a:buClr>
                <a:srgbClr val="595959"/>
              </a:buClr>
              <a:buSzPts val="1600"/>
              <a:buNone/>
              <a:defRPr sz="1600" i="1">
                <a:solidFill>
                  <a:srgbClr val="595959"/>
                </a:solidFill>
                <a:latin typeface="Calibri"/>
                <a:ea typeface="Calibri"/>
                <a:cs typeface="Calibri"/>
                <a:sym typeface="Calibri"/>
              </a:defRPr>
            </a:lvl2pPr>
            <a:lvl3pPr marL="1371600" lvl="2" indent="-228600" algn="l" rtl="0">
              <a:spcBef>
                <a:spcPts val="320"/>
              </a:spcBef>
              <a:spcAft>
                <a:spcPts val="0"/>
              </a:spcAft>
              <a:buClr>
                <a:srgbClr val="595959"/>
              </a:buClr>
              <a:buSzPts val="1600"/>
              <a:buNone/>
              <a:defRPr sz="1600" i="1">
                <a:solidFill>
                  <a:srgbClr val="595959"/>
                </a:solidFill>
                <a:latin typeface="Calibri"/>
                <a:ea typeface="Calibri"/>
                <a:cs typeface="Calibri"/>
                <a:sym typeface="Calibri"/>
              </a:defRPr>
            </a:lvl3pPr>
            <a:lvl4pPr marL="1828800" lvl="3" indent="-228600" algn="l" rtl="0">
              <a:spcBef>
                <a:spcPts val="320"/>
              </a:spcBef>
              <a:spcAft>
                <a:spcPts val="0"/>
              </a:spcAft>
              <a:buClr>
                <a:srgbClr val="595959"/>
              </a:buClr>
              <a:buSzPts val="1600"/>
              <a:buNone/>
              <a:defRPr sz="1600" i="1">
                <a:solidFill>
                  <a:srgbClr val="595959"/>
                </a:solidFill>
                <a:latin typeface="Calibri"/>
                <a:ea typeface="Calibri"/>
                <a:cs typeface="Calibri"/>
                <a:sym typeface="Calibri"/>
              </a:defRPr>
            </a:lvl4pPr>
            <a:lvl5pPr marL="2286000" lvl="4" indent="-228600" algn="l" rtl="0">
              <a:spcBef>
                <a:spcPts val="320"/>
              </a:spcBef>
              <a:spcAft>
                <a:spcPts val="0"/>
              </a:spcAft>
              <a:buClr>
                <a:srgbClr val="595959"/>
              </a:buClr>
              <a:buSzPts val="1600"/>
              <a:buNone/>
              <a:defRPr sz="1600" i="1">
                <a:solidFill>
                  <a:srgbClr val="595959"/>
                </a:solidFill>
                <a:latin typeface="Calibri"/>
                <a:ea typeface="Calibri"/>
                <a:cs typeface="Calibri"/>
                <a:sym typeface="Calibri"/>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17" name="Google Shape;117;p18"/>
          <p:cNvSpPr txBox="1">
            <a:spLocks noGrp="1"/>
          </p:cNvSpPr>
          <p:nvPr>
            <p:ph type="title"/>
          </p:nvPr>
        </p:nvSpPr>
        <p:spPr>
          <a:xfrm>
            <a:off x="-2" y="57150"/>
            <a:ext cx="9144000" cy="5976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2500"/>
              <a:buFont typeface="Calibri"/>
              <a:buNone/>
              <a:defRPr sz="2500" b="1">
                <a:solidFill>
                  <a:schemeClr val="lt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사용자 지정 레이아웃">
  <p:cSld name="1_사용자 지정 레이아웃">
    <p:bg>
      <p:bgPr>
        <a:solidFill>
          <a:schemeClr val="lt1"/>
        </a:solidFill>
        <a:effectLst/>
      </p:bgPr>
    </p:bg>
    <p:spTree>
      <p:nvGrpSpPr>
        <p:cNvPr id="1" name="Shape 118"/>
        <p:cNvGrpSpPr/>
        <p:nvPr/>
      </p:nvGrpSpPr>
      <p:grpSpPr>
        <a:xfrm>
          <a:off x="0" y="0"/>
          <a:ext cx="0" cy="0"/>
          <a:chOff x="0" y="0"/>
          <a:chExt cx="0" cy="0"/>
        </a:xfrm>
      </p:grpSpPr>
      <p:pic>
        <p:nvPicPr>
          <p:cNvPr id="119" name="Google Shape;119;p1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0" name="Google Shape;120;p19"/>
          <p:cNvSpPr txBox="1">
            <a:spLocks noGrp="1"/>
          </p:cNvSpPr>
          <p:nvPr>
            <p:ph type="dt" idx="10"/>
          </p:nvPr>
        </p:nvSpPr>
        <p:spPr>
          <a:xfrm>
            <a:off x="457200" y="4822047"/>
            <a:ext cx="2133600" cy="21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1" name="Google Shape;121;p19"/>
          <p:cNvSpPr txBox="1">
            <a:spLocks noGrp="1"/>
          </p:cNvSpPr>
          <p:nvPr>
            <p:ph type="ftr" idx="11"/>
          </p:nvPr>
        </p:nvSpPr>
        <p:spPr>
          <a:xfrm>
            <a:off x="3124200" y="4822047"/>
            <a:ext cx="2895600" cy="219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Google Shape;122;p19"/>
          <p:cNvSpPr txBox="1">
            <a:spLocks noGrp="1"/>
          </p:cNvSpPr>
          <p:nvPr>
            <p:ph type="sldNum" idx="12"/>
          </p:nvPr>
        </p:nvSpPr>
        <p:spPr>
          <a:xfrm>
            <a:off x="6553200" y="4822047"/>
            <a:ext cx="2133600" cy="21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19"/>
          <p:cNvSpPr txBox="1">
            <a:spLocks noGrp="1"/>
          </p:cNvSpPr>
          <p:nvPr>
            <p:ph type="ctrTitle"/>
          </p:nvPr>
        </p:nvSpPr>
        <p:spPr>
          <a:xfrm>
            <a:off x="180575" y="1545636"/>
            <a:ext cx="5327400" cy="9180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0"/>
              </a:spcBef>
              <a:spcAft>
                <a:spcPts val="0"/>
              </a:spcAft>
              <a:buClr>
                <a:schemeClr val="hlink"/>
              </a:buClr>
              <a:buSzPts val="7000"/>
              <a:buFont typeface="Gulimche"/>
              <a:buNone/>
              <a:defRPr sz="7000">
                <a:solidFill>
                  <a:srgbClr val="3F3F3F"/>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457200" y="14270"/>
            <a:ext cx="8229600" cy="5976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000000"/>
              </a:buClr>
              <a:buSzPts val="3500"/>
              <a:buFont typeface="Malgun Gothic"/>
              <a:buNone/>
              <a:defRPr sz="3500" b="0" i="0" u="none" strike="noStrike" cap="none">
                <a:solidFill>
                  <a:srgbClr val="000000"/>
                </a:solidFill>
                <a:latin typeface="Malgun Gothic"/>
                <a:ea typeface="Malgun Gothic"/>
                <a:cs typeface="Malgun Gothic"/>
                <a:sym typeface="Malgun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4" name="Google Shape;84;p13"/>
          <p:cNvSpPr txBox="1">
            <a:spLocks noGrp="1"/>
          </p:cNvSpPr>
          <p:nvPr>
            <p:ph type="body" idx="1"/>
          </p:nvPr>
        </p:nvSpPr>
        <p:spPr>
          <a:xfrm>
            <a:off x="457200" y="796516"/>
            <a:ext cx="8229600" cy="3964800"/>
          </a:xfrm>
          <a:prstGeom prst="rect">
            <a:avLst/>
          </a:prstGeom>
          <a:noFill/>
          <a:ln>
            <a:noFill/>
          </a:ln>
        </p:spPr>
        <p:txBody>
          <a:bodyPr spcFirstLastPara="1" wrap="square" lIns="91425" tIns="45700" rIns="91425" bIns="45700" anchor="t" anchorCtr="0">
            <a:normAutofit/>
          </a:bodyPr>
          <a:lstStyle>
            <a:lvl1pPr marL="457200" marR="0" lvl="0" indent="-387350" algn="l" rtl="0">
              <a:spcBef>
                <a:spcPts val="500"/>
              </a:spcBef>
              <a:spcAft>
                <a:spcPts val="0"/>
              </a:spcAft>
              <a:buClr>
                <a:schemeClr val="dk1"/>
              </a:buClr>
              <a:buSzPts val="2500"/>
              <a:buFont typeface="Arial"/>
              <a:buChar char="•"/>
              <a:defRPr sz="2500" b="0" i="0" u="none" strike="noStrike" cap="none">
                <a:solidFill>
                  <a:schemeClr val="dk1"/>
                </a:solidFill>
                <a:latin typeface="Malgun Gothic"/>
                <a:ea typeface="Malgun Gothic"/>
                <a:cs typeface="Malgun Gothic"/>
                <a:sym typeface="Malgun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dt" idx="10"/>
          </p:nvPr>
        </p:nvSpPr>
        <p:spPr>
          <a:xfrm>
            <a:off x="457200" y="4822047"/>
            <a:ext cx="2133600" cy="2193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ftr" idx="11"/>
          </p:nvPr>
        </p:nvSpPr>
        <p:spPr>
          <a:xfrm>
            <a:off x="3124200" y="4822047"/>
            <a:ext cx="2895600" cy="2193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sldNum" idx="12"/>
          </p:nvPr>
        </p:nvSpPr>
        <p:spPr>
          <a:xfrm>
            <a:off x="6553200" y="4822047"/>
            <a:ext cx="2133600" cy="2193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ctrTitle"/>
          </p:nvPr>
        </p:nvSpPr>
        <p:spPr>
          <a:xfrm>
            <a:off x="4203925" y="529925"/>
            <a:ext cx="4940100" cy="1327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hlink"/>
              </a:buClr>
              <a:buSzPts val="5400"/>
              <a:buFont typeface="Gulimche"/>
              <a:buNone/>
            </a:pPr>
            <a:r>
              <a:rPr lang="en" sz="2800" b="1">
                <a:solidFill>
                  <a:schemeClr val="dk1"/>
                </a:solidFill>
                <a:latin typeface="Arial"/>
                <a:ea typeface="Arial"/>
                <a:cs typeface="Arial"/>
                <a:sym typeface="Arial"/>
              </a:rPr>
              <a:t>Olympic Game Analysis:</a:t>
            </a:r>
            <a:endParaRPr sz="2800" b="1">
              <a:solidFill>
                <a:schemeClr val="dk1"/>
              </a:solidFill>
              <a:latin typeface="Arial"/>
              <a:ea typeface="Arial"/>
              <a:cs typeface="Arial"/>
              <a:sym typeface="Arial"/>
            </a:endParaRPr>
          </a:p>
          <a:p>
            <a:pPr marL="0" lvl="0" indent="0" algn="ctr" rtl="0">
              <a:lnSpc>
                <a:spcPct val="100000"/>
              </a:lnSpc>
              <a:spcBef>
                <a:spcPts val="0"/>
              </a:spcBef>
              <a:spcAft>
                <a:spcPts val="0"/>
              </a:spcAft>
              <a:buClr>
                <a:schemeClr val="hlink"/>
              </a:buClr>
              <a:buSzPts val="5400"/>
              <a:buFont typeface="Gulimche"/>
              <a:buNone/>
            </a:pPr>
            <a:r>
              <a:rPr lang="en" sz="2500">
                <a:solidFill>
                  <a:schemeClr val="dk1"/>
                </a:solidFill>
                <a:latin typeface="Arial"/>
                <a:ea typeface="Arial"/>
                <a:cs typeface="Arial"/>
                <a:sym typeface="Arial"/>
              </a:rPr>
              <a:t>Summer vs Winter (1980-2016)</a:t>
            </a:r>
            <a:endParaRPr sz="2800" b="1">
              <a:solidFill>
                <a:schemeClr val="dk1"/>
              </a:solidFill>
              <a:latin typeface="Arial"/>
              <a:ea typeface="Arial"/>
              <a:cs typeface="Arial"/>
              <a:sym typeface="Arial"/>
            </a:endParaRPr>
          </a:p>
        </p:txBody>
      </p:sp>
      <p:sp>
        <p:nvSpPr>
          <p:cNvPr id="130" name="Google Shape;130;p20"/>
          <p:cNvSpPr txBox="1"/>
          <p:nvPr/>
        </p:nvSpPr>
        <p:spPr>
          <a:xfrm>
            <a:off x="30750" y="4411575"/>
            <a:ext cx="1100400" cy="7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Malgun Gothic"/>
                <a:ea typeface="Malgun Gothic"/>
                <a:cs typeface="Malgun Gothic"/>
                <a:sym typeface="Malgun Gothic"/>
              </a:rPr>
              <a:t>Lynn Foster Jr</a:t>
            </a:r>
            <a:endParaRPr sz="900">
              <a:solidFill>
                <a:schemeClr val="dk1"/>
              </a:solidFill>
              <a:latin typeface="Malgun Gothic"/>
              <a:ea typeface="Malgun Gothic"/>
              <a:cs typeface="Malgun Gothic"/>
              <a:sym typeface="Malgun Gothic"/>
            </a:endParaRPr>
          </a:p>
          <a:p>
            <a:pPr marL="0" lvl="0" indent="0" algn="l" rtl="0">
              <a:spcBef>
                <a:spcPts val="0"/>
              </a:spcBef>
              <a:spcAft>
                <a:spcPts val="0"/>
              </a:spcAft>
              <a:buNone/>
            </a:pPr>
            <a:r>
              <a:rPr lang="en" sz="900">
                <a:solidFill>
                  <a:schemeClr val="dk1"/>
                </a:solidFill>
                <a:latin typeface="Malgun Gothic"/>
                <a:ea typeface="Malgun Gothic"/>
                <a:cs typeface="Malgun Gothic"/>
                <a:sym typeface="Malgun Gothic"/>
              </a:rPr>
              <a:t>Kahan Shah</a:t>
            </a:r>
            <a:endParaRPr sz="900">
              <a:solidFill>
                <a:schemeClr val="dk1"/>
              </a:solidFill>
              <a:latin typeface="Malgun Gothic"/>
              <a:ea typeface="Malgun Gothic"/>
              <a:cs typeface="Malgun Gothic"/>
              <a:sym typeface="Malgun Gothic"/>
            </a:endParaRPr>
          </a:p>
          <a:p>
            <a:pPr marL="0" lvl="0" indent="0" algn="l" rtl="0">
              <a:spcBef>
                <a:spcPts val="0"/>
              </a:spcBef>
              <a:spcAft>
                <a:spcPts val="0"/>
              </a:spcAft>
              <a:buNone/>
            </a:pPr>
            <a:r>
              <a:rPr lang="en" sz="900">
                <a:solidFill>
                  <a:schemeClr val="dk1"/>
                </a:solidFill>
                <a:latin typeface="Malgun Gothic"/>
                <a:ea typeface="Malgun Gothic"/>
                <a:cs typeface="Malgun Gothic"/>
                <a:sym typeface="Malgun Gothic"/>
              </a:rPr>
              <a:t>Patricia Taylor</a:t>
            </a:r>
            <a:endParaRPr sz="900">
              <a:solidFill>
                <a:schemeClr val="dk1"/>
              </a:solidFill>
              <a:latin typeface="Malgun Gothic"/>
              <a:ea typeface="Malgun Gothic"/>
              <a:cs typeface="Malgun Gothic"/>
              <a:sym typeface="Malgun Gothic"/>
            </a:endParaRPr>
          </a:p>
          <a:p>
            <a:pPr marL="0" lvl="0" indent="0" algn="l" rtl="0">
              <a:spcBef>
                <a:spcPts val="0"/>
              </a:spcBef>
              <a:spcAft>
                <a:spcPts val="0"/>
              </a:spcAft>
              <a:buNone/>
            </a:pPr>
            <a:r>
              <a:rPr lang="en" sz="900">
                <a:solidFill>
                  <a:schemeClr val="dk1"/>
                </a:solidFill>
                <a:latin typeface="Malgun Gothic"/>
                <a:ea typeface="Malgun Gothic"/>
                <a:cs typeface="Malgun Gothic"/>
                <a:sym typeface="Malgun Gothic"/>
              </a:rPr>
              <a:t>Rahmeen Zindani</a:t>
            </a:r>
            <a:endParaRPr sz="900">
              <a:solidFill>
                <a:schemeClr val="dk1"/>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grpSp>
        <p:nvGrpSpPr>
          <p:cNvPr id="223" name="Google Shape;223;p29"/>
          <p:cNvGrpSpPr/>
          <p:nvPr/>
        </p:nvGrpSpPr>
        <p:grpSpPr>
          <a:xfrm>
            <a:off x="3073616" y="2324286"/>
            <a:ext cx="2836355" cy="1833070"/>
            <a:chOff x="1375593" y="3746287"/>
            <a:chExt cx="2836355" cy="2444093"/>
          </a:xfrm>
        </p:grpSpPr>
        <p:sp>
          <p:nvSpPr>
            <p:cNvPr id="224" name="Google Shape;224;p29"/>
            <p:cNvSpPr txBox="1"/>
            <p:nvPr/>
          </p:nvSpPr>
          <p:spPr>
            <a:xfrm>
              <a:off x="1403648" y="4754399"/>
              <a:ext cx="2808300" cy="1108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b="1">
                  <a:solidFill>
                    <a:srgbClr val="3F3F3F"/>
                  </a:solidFill>
                  <a:latin typeface="Calibri"/>
                  <a:ea typeface="Calibri"/>
                  <a:cs typeface="Calibri"/>
                  <a:sym typeface="Calibri"/>
                </a:rPr>
                <a:t>Distribution of Athletes by Season</a:t>
              </a:r>
              <a:endParaRPr/>
            </a:p>
          </p:txBody>
        </p:sp>
        <p:grpSp>
          <p:nvGrpSpPr>
            <p:cNvPr id="225" name="Google Shape;225;p29"/>
            <p:cNvGrpSpPr/>
            <p:nvPr/>
          </p:nvGrpSpPr>
          <p:grpSpPr>
            <a:xfrm>
              <a:off x="2282693" y="3746287"/>
              <a:ext cx="1050300" cy="1050300"/>
              <a:chOff x="7432710" y="936245"/>
              <a:chExt cx="1050300" cy="1050300"/>
            </a:xfrm>
          </p:grpSpPr>
          <p:sp>
            <p:nvSpPr>
              <p:cNvPr id="226" name="Google Shape;226;p29"/>
              <p:cNvSpPr/>
              <p:nvPr/>
            </p:nvSpPr>
            <p:spPr>
              <a:xfrm>
                <a:off x="7432710" y="936245"/>
                <a:ext cx="1050300" cy="1050300"/>
              </a:xfrm>
              <a:prstGeom prst="donut">
                <a:avLst>
                  <a:gd name="adj" fmla="val 13200"/>
                </a:avLst>
              </a:prstGeom>
              <a:solidFill>
                <a:srgbClr val="CA00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29"/>
              <p:cNvSpPr txBox="1"/>
              <p:nvPr/>
            </p:nvSpPr>
            <p:spPr>
              <a:xfrm>
                <a:off x="7657098" y="1167562"/>
                <a:ext cx="601500" cy="77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3200" b="1">
                    <a:solidFill>
                      <a:srgbClr val="595959"/>
                    </a:solidFill>
                    <a:latin typeface="Calibri"/>
                    <a:ea typeface="Calibri"/>
                    <a:cs typeface="Calibri"/>
                    <a:sym typeface="Calibri"/>
                  </a:rPr>
                  <a:t>03</a:t>
                </a:r>
                <a:endParaRPr sz="3200" b="1">
                  <a:solidFill>
                    <a:srgbClr val="595959"/>
                  </a:solidFill>
                  <a:latin typeface="Calibri"/>
                  <a:ea typeface="Calibri"/>
                  <a:cs typeface="Calibri"/>
                  <a:sym typeface="Calibri"/>
                </a:endParaRPr>
              </a:p>
            </p:txBody>
          </p:sp>
        </p:grpSp>
        <p:sp>
          <p:nvSpPr>
            <p:cNvPr id="228" name="Google Shape;228;p29"/>
            <p:cNvSpPr/>
            <p:nvPr/>
          </p:nvSpPr>
          <p:spPr>
            <a:xfrm>
              <a:off x="1375593" y="5790180"/>
              <a:ext cx="2807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9090"/>
                </a:lnSpc>
                <a:spcBef>
                  <a:spcPts val="0"/>
                </a:spcBef>
                <a:spcAft>
                  <a:spcPts val="0"/>
                </a:spcAft>
                <a:buNone/>
              </a:pPr>
              <a:r>
                <a:rPr lang="en" sz="1100">
                  <a:solidFill>
                    <a:srgbClr val="A5A5A5"/>
                  </a:solidFill>
                  <a:latin typeface="Calibri"/>
                  <a:ea typeface="Calibri"/>
                  <a:cs typeface="Calibri"/>
                  <a:sym typeface="Calibri"/>
                </a:rPr>
                <a:t>How does gender distribution of athletes differ between the Summer and Winter Olympics?</a:t>
              </a:r>
              <a:endParaRPr sz="1100">
                <a:solidFill>
                  <a:srgbClr val="A5A5A5"/>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body" idx="1"/>
          </p:nvPr>
        </p:nvSpPr>
        <p:spPr>
          <a:xfrm>
            <a:off x="43550" y="792350"/>
            <a:ext cx="9100500" cy="4351200"/>
          </a:xfrm>
          <a:prstGeom prst="rect">
            <a:avLst/>
          </a:prstGeom>
          <a:noFill/>
          <a:ln>
            <a:noFill/>
          </a:ln>
        </p:spPr>
        <p:txBody>
          <a:bodyPr spcFirstLastPara="1" wrap="square" lIns="91425" tIns="45700" rIns="91425" bIns="45700" anchor="t" anchorCtr="0">
            <a:normAutofit/>
          </a:bodyPr>
          <a:lstStyle/>
          <a:p>
            <a:pPr marL="0" lvl="0" indent="0" algn="ctr" rtl="0">
              <a:lnSpc>
                <a:spcPct val="109090"/>
              </a:lnSpc>
              <a:spcBef>
                <a:spcPts val="0"/>
              </a:spcBef>
              <a:spcAft>
                <a:spcPts val="0"/>
              </a:spcAft>
              <a:buClr>
                <a:schemeClr val="dk1"/>
              </a:buClr>
              <a:buFont typeface="Arial"/>
              <a:buNone/>
            </a:pPr>
            <a:r>
              <a:rPr lang="en" sz="1400" b="1" i="0">
                <a:solidFill>
                  <a:schemeClr val="dk1"/>
                </a:solidFill>
              </a:rPr>
              <a:t>How does gender distribution of athletes differ between the Summer and Winter Olympics?</a:t>
            </a:r>
            <a:endParaRPr sz="1400" b="1">
              <a:solidFill>
                <a:schemeClr val="dk1"/>
              </a:solidFill>
            </a:endParaRPr>
          </a:p>
          <a:p>
            <a:pPr marL="342900" lvl="0" indent="-342900" algn="l" rtl="0">
              <a:spcBef>
                <a:spcPts val="0"/>
              </a:spcBef>
              <a:spcAft>
                <a:spcPts val="0"/>
              </a:spcAft>
              <a:buClr>
                <a:srgbClr val="595959"/>
              </a:buClr>
              <a:buSzPts val="1600"/>
              <a:buNone/>
            </a:pPr>
            <a:endParaRPr sz="1400" b="1"/>
          </a:p>
          <a:p>
            <a:pPr marL="342900" lvl="0" indent="-342900" algn="l" rtl="0">
              <a:spcBef>
                <a:spcPts val="0"/>
              </a:spcBef>
              <a:spcAft>
                <a:spcPts val="0"/>
              </a:spcAft>
              <a:buClr>
                <a:srgbClr val="595959"/>
              </a:buClr>
              <a:buSzPts val="1600"/>
              <a:buNone/>
            </a:pPr>
            <a:endParaRPr sz="1400" b="1"/>
          </a:p>
        </p:txBody>
      </p:sp>
      <p:sp>
        <p:nvSpPr>
          <p:cNvPr id="234" name="Google Shape;234;p30"/>
          <p:cNvSpPr txBox="1">
            <a:spLocks noGrp="1"/>
          </p:cNvSpPr>
          <p:nvPr>
            <p:ph type="title"/>
          </p:nvPr>
        </p:nvSpPr>
        <p:spPr>
          <a:xfrm>
            <a:off x="-2" y="57150"/>
            <a:ext cx="9144000" cy="597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500"/>
              <a:buFont typeface="Calibri"/>
              <a:buNone/>
            </a:pPr>
            <a:r>
              <a:rPr lang="en"/>
              <a:t>Distribution of Athletes by Season</a:t>
            </a:r>
            <a:endParaRPr/>
          </a:p>
        </p:txBody>
      </p:sp>
      <p:pic>
        <p:nvPicPr>
          <p:cNvPr id="235" name="Google Shape;235;p30"/>
          <p:cNvPicPr preferRelativeResize="0"/>
          <p:nvPr/>
        </p:nvPicPr>
        <p:blipFill>
          <a:blip r:embed="rId3">
            <a:alphaModFix/>
          </a:blip>
          <a:stretch>
            <a:fillRect/>
          </a:stretch>
        </p:blipFill>
        <p:spPr>
          <a:xfrm>
            <a:off x="187325" y="1377875"/>
            <a:ext cx="5337825" cy="3017675"/>
          </a:xfrm>
          <a:prstGeom prst="rect">
            <a:avLst/>
          </a:prstGeom>
          <a:noFill/>
          <a:ln>
            <a:noFill/>
          </a:ln>
        </p:spPr>
      </p:pic>
      <p:sp>
        <p:nvSpPr>
          <p:cNvPr id="236" name="Google Shape;236;p30"/>
          <p:cNvSpPr txBox="1"/>
          <p:nvPr/>
        </p:nvSpPr>
        <p:spPr>
          <a:xfrm>
            <a:off x="5682850" y="1492525"/>
            <a:ext cx="3292800" cy="31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Summary</a:t>
            </a:r>
            <a:endParaRPr sz="1200" b="1">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100" b="1">
                <a:solidFill>
                  <a:schemeClr val="dk1"/>
                </a:solidFill>
              </a:rPr>
              <a:t>In 1980:</a:t>
            </a:r>
            <a:endParaRPr sz="1100" b="1">
              <a:solidFill>
                <a:schemeClr val="dk1"/>
              </a:solidFill>
            </a:endParaRPr>
          </a:p>
          <a:p>
            <a:pPr marL="457200" lvl="0" indent="-298450" algn="l" rtl="0">
              <a:spcBef>
                <a:spcPts val="0"/>
              </a:spcBef>
              <a:spcAft>
                <a:spcPts val="0"/>
              </a:spcAft>
              <a:buClr>
                <a:schemeClr val="dk1"/>
              </a:buClr>
              <a:buSzPts val="1100"/>
              <a:buFont typeface="Malgun Gothic"/>
              <a:buChar char="●"/>
            </a:pPr>
            <a:r>
              <a:rPr lang="en" sz="1100">
                <a:solidFill>
                  <a:schemeClr val="dk1"/>
                </a:solidFill>
              </a:rPr>
              <a:t>There were </a:t>
            </a:r>
            <a:r>
              <a:rPr lang="en" sz="1100" b="1">
                <a:solidFill>
                  <a:schemeClr val="dk1"/>
                </a:solidFill>
              </a:rPr>
              <a:t>8,937</a:t>
            </a:r>
            <a:r>
              <a:rPr lang="en" sz="1100">
                <a:solidFill>
                  <a:schemeClr val="dk1"/>
                </a:solidFill>
              </a:rPr>
              <a:t> (7,191 summer &amp; 1,746 winter) participants in the winter olympics.</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100" b="1">
                <a:solidFill>
                  <a:schemeClr val="dk1"/>
                </a:solidFill>
              </a:rPr>
              <a:t>In 2016: </a:t>
            </a:r>
            <a:endParaRPr sz="1100" b="1">
              <a:solidFill>
                <a:schemeClr val="dk1"/>
              </a:solidFill>
            </a:endParaRPr>
          </a:p>
          <a:p>
            <a:pPr marL="457200" lvl="0" indent="-298450" algn="l" rtl="0">
              <a:spcBef>
                <a:spcPts val="0"/>
              </a:spcBef>
              <a:spcAft>
                <a:spcPts val="0"/>
              </a:spcAft>
              <a:buClr>
                <a:schemeClr val="dk1"/>
              </a:buClr>
              <a:buSzPts val="1100"/>
              <a:buFont typeface="Malgun Gothic"/>
              <a:buChar char="●"/>
            </a:pPr>
            <a:r>
              <a:rPr lang="en" sz="1100">
                <a:solidFill>
                  <a:schemeClr val="dk1"/>
                </a:solidFill>
              </a:rPr>
              <a:t>There were </a:t>
            </a:r>
            <a:r>
              <a:rPr lang="en" sz="1100" b="1">
                <a:solidFill>
                  <a:schemeClr val="dk1"/>
                </a:solidFill>
              </a:rPr>
              <a:t>18,579 </a:t>
            </a:r>
            <a:r>
              <a:rPr lang="en" sz="1100">
                <a:solidFill>
                  <a:schemeClr val="dk1"/>
                </a:solidFill>
              </a:rPr>
              <a:t>(13,688 summer &amp; 4,891 winter) participants in the winter olympics.</a:t>
            </a:r>
            <a:endParaRPr sz="1100">
              <a:solidFill>
                <a:schemeClr val="dk1"/>
              </a:solidFill>
            </a:endParaRPr>
          </a:p>
          <a:p>
            <a:pPr marL="457200" lvl="0" indent="-298450" algn="l" rtl="0">
              <a:spcBef>
                <a:spcPts val="0"/>
              </a:spcBef>
              <a:spcAft>
                <a:spcPts val="0"/>
              </a:spcAft>
              <a:buClr>
                <a:schemeClr val="dk1"/>
              </a:buClr>
              <a:buSzPts val="1100"/>
              <a:buFont typeface="Malgun Gothic"/>
              <a:buChar char="●"/>
            </a:pPr>
            <a:r>
              <a:rPr lang="en" sz="1100">
                <a:solidFill>
                  <a:schemeClr val="dk1"/>
                </a:solidFill>
              </a:rPr>
              <a:t>Participants increased by </a:t>
            </a:r>
            <a:r>
              <a:rPr lang="en" sz="1100" b="1">
                <a:solidFill>
                  <a:schemeClr val="dk1"/>
                </a:solidFill>
              </a:rPr>
              <a:t>90%</a:t>
            </a:r>
            <a:r>
              <a:rPr lang="en" sz="1100">
                <a:solidFill>
                  <a:schemeClr val="dk1"/>
                </a:solidFill>
              </a:rPr>
              <a:t> in the summer olympics and increased by </a:t>
            </a:r>
            <a:r>
              <a:rPr lang="en" sz="1100" b="1">
                <a:solidFill>
                  <a:schemeClr val="dk1"/>
                </a:solidFill>
              </a:rPr>
              <a:t>180%</a:t>
            </a:r>
            <a:r>
              <a:rPr lang="en" sz="1100">
                <a:solidFill>
                  <a:schemeClr val="dk1"/>
                </a:solidFill>
              </a:rPr>
              <a:t> in the winter olympics.</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body" idx="1"/>
          </p:nvPr>
        </p:nvSpPr>
        <p:spPr>
          <a:xfrm>
            <a:off x="43550" y="792350"/>
            <a:ext cx="9100500" cy="4351200"/>
          </a:xfrm>
          <a:prstGeom prst="rect">
            <a:avLst/>
          </a:prstGeom>
          <a:noFill/>
          <a:ln>
            <a:noFill/>
          </a:ln>
        </p:spPr>
        <p:txBody>
          <a:bodyPr spcFirstLastPara="1" wrap="square" lIns="91425" tIns="45700" rIns="91425" bIns="45700" anchor="t" anchorCtr="0">
            <a:normAutofit/>
          </a:bodyPr>
          <a:lstStyle/>
          <a:p>
            <a:pPr marL="0" lvl="0" indent="0" algn="ctr" rtl="0">
              <a:lnSpc>
                <a:spcPct val="109090"/>
              </a:lnSpc>
              <a:spcBef>
                <a:spcPts val="0"/>
              </a:spcBef>
              <a:spcAft>
                <a:spcPts val="0"/>
              </a:spcAft>
              <a:buClr>
                <a:schemeClr val="dk1"/>
              </a:buClr>
              <a:buNone/>
            </a:pPr>
            <a:r>
              <a:rPr lang="en" sz="1400" b="1" i="0">
                <a:solidFill>
                  <a:schemeClr val="dk1"/>
                </a:solidFill>
              </a:rPr>
              <a:t>How does gender distribution of athletes differ between the Summer and Winter Olympics?</a:t>
            </a:r>
            <a:endParaRPr sz="1400" b="1">
              <a:solidFill>
                <a:schemeClr val="dk1"/>
              </a:solidFill>
            </a:endParaRPr>
          </a:p>
          <a:p>
            <a:pPr marL="342900" lvl="0" indent="-342900" algn="l" rtl="0">
              <a:spcBef>
                <a:spcPts val="0"/>
              </a:spcBef>
              <a:spcAft>
                <a:spcPts val="0"/>
              </a:spcAft>
              <a:buClr>
                <a:srgbClr val="595959"/>
              </a:buClr>
              <a:buSzPts val="1600"/>
              <a:buNone/>
            </a:pPr>
            <a:endParaRPr sz="1400" b="1"/>
          </a:p>
          <a:p>
            <a:pPr marL="342900" lvl="0" indent="-342900" algn="l" rtl="0">
              <a:spcBef>
                <a:spcPts val="0"/>
              </a:spcBef>
              <a:spcAft>
                <a:spcPts val="0"/>
              </a:spcAft>
              <a:buClr>
                <a:srgbClr val="595959"/>
              </a:buClr>
              <a:buSzPts val="1600"/>
              <a:buNone/>
            </a:pPr>
            <a:endParaRPr sz="1400" b="1"/>
          </a:p>
        </p:txBody>
      </p:sp>
      <p:sp>
        <p:nvSpPr>
          <p:cNvPr id="242" name="Google Shape;242;p31"/>
          <p:cNvSpPr txBox="1">
            <a:spLocks noGrp="1"/>
          </p:cNvSpPr>
          <p:nvPr>
            <p:ph type="title"/>
          </p:nvPr>
        </p:nvSpPr>
        <p:spPr>
          <a:xfrm>
            <a:off x="-2" y="57150"/>
            <a:ext cx="9144000" cy="597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500"/>
              <a:buFont typeface="Calibri"/>
              <a:buNone/>
            </a:pPr>
            <a:r>
              <a:rPr lang="en"/>
              <a:t>Distribution of Athletes by Season</a:t>
            </a:r>
            <a:endParaRPr/>
          </a:p>
        </p:txBody>
      </p:sp>
      <p:sp>
        <p:nvSpPr>
          <p:cNvPr id="243" name="Google Shape;243;p31"/>
          <p:cNvSpPr txBox="1"/>
          <p:nvPr/>
        </p:nvSpPr>
        <p:spPr>
          <a:xfrm>
            <a:off x="5651300" y="1416850"/>
            <a:ext cx="3292800" cy="31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Summary</a:t>
            </a:r>
            <a:endParaRPr sz="1200" b="1">
              <a:solidFill>
                <a:schemeClr val="dk1"/>
              </a:solidFill>
            </a:endParaRPr>
          </a:p>
          <a:p>
            <a:pPr marL="0" lvl="0" indent="0" algn="l" rtl="0">
              <a:spcBef>
                <a:spcPts val="0"/>
              </a:spcBef>
              <a:spcAft>
                <a:spcPts val="0"/>
              </a:spcAft>
              <a:buNone/>
            </a:pPr>
            <a:endParaRPr sz="1200" b="1">
              <a:solidFill>
                <a:schemeClr val="dk1"/>
              </a:solidFill>
            </a:endParaRPr>
          </a:p>
          <a:p>
            <a:pPr marL="0" lvl="0" indent="0" algn="l" rtl="0">
              <a:spcBef>
                <a:spcPts val="0"/>
              </a:spcBef>
              <a:spcAft>
                <a:spcPts val="0"/>
              </a:spcAft>
              <a:buNone/>
            </a:pPr>
            <a:r>
              <a:rPr lang="en" sz="1200" b="1">
                <a:solidFill>
                  <a:schemeClr val="dk1"/>
                </a:solidFill>
              </a:rPr>
              <a:t>Summer Olympics:</a:t>
            </a:r>
            <a:endParaRPr sz="1200" b="1">
              <a:solidFill>
                <a:schemeClr val="dk1"/>
              </a:solidFill>
            </a:endParaRPr>
          </a:p>
          <a:p>
            <a:pPr marL="457200" lvl="0" indent="-298450" algn="l" rtl="0">
              <a:spcBef>
                <a:spcPts val="0"/>
              </a:spcBef>
              <a:spcAft>
                <a:spcPts val="0"/>
              </a:spcAft>
              <a:buClr>
                <a:schemeClr val="dk1"/>
              </a:buClr>
              <a:buSzPts val="1100"/>
              <a:buFont typeface="Malgun Gothic"/>
              <a:buChar char="●"/>
            </a:pPr>
            <a:r>
              <a:rPr lang="en" sz="1100" b="1">
                <a:solidFill>
                  <a:schemeClr val="dk1"/>
                </a:solidFill>
              </a:rPr>
              <a:t>Male Participation: </a:t>
            </a:r>
            <a:r>
              <a:rPr lang="en" sz="1100">
                <a:solidFill>
                  <a:schemeClr val="dk1"/>
                </a:solidFill>
              </a:rPr>
              <a:t>Increased by </a:t>
            </a:r>
            <a:r>
              <a:rPr lang="en" sz="1100" b="1">
                <a:solidFill>
                  <a:schemeClr val="dk1"/>
                </a:solidFill>
              </a:rPr>
              <a:t>37%</a:t>
            </a:r>
            <a:r>
              <a:rPr lang="en" sz="1100">
                <a:solidFill>
                  <a:schemeClr val="dk1"/>
                </a:solidFill>
              </a:rPr>
              <a:t> (from</a:t>
            </a:r>
            <a:r>
              <a:rPr lang="en" sz="1100" b="1">
                <a:solidFill>
                  <a:schemeClr val="dk1"/>
                </a:solidFill>
              </a:rPr>
              <a:t> 5,435</a:t>
            </a:r>
            <a:r>
              <a:rPr lang="en" sz="1100">
                <a:solidFill>
                  <a:schemeClr val="dk1"/>
                </a:solidFill>
              </a:rPr>
              <a:t> in 1980 to </a:t>
            </a:r>
            <a:r>
              <a:rPr lang="en" sz="1100" b="1">
                <a:solidFill>
                  <a:schemeClr val="dk1"/>
                </a:solidFill>
              </a:rPr>
              <a:t>7,465</a:t>
            </a:r>
            <a:r>
              <a:rPr lang="en" sz="1100">
                <a:solidFill>
                  <a:schemeClr val="dk1"/>
                </a:solidFill>
              </a:rPr>
              <a:t> in 2016).</a:t>
            </a:r>
            <a:endParaRPr sz="1100">
              <a:solidFill>
                <a:schemeClr val="dk1"/>
              </a:solidFill>
            </a:endParaRPr>
          </a:p>
          <a:p>
            <a:pPr marL="457200" lvl="0" indent="-298450" algn="l" rtl="0">
              <a:spcBef>
                <a:spcPts val="0"/>
              </a:spcBef>
              <a:spcAft>
                <a:spcPts val="0"/>
              </a:spcAft>
              <a:buClr>
                <a:schemeClr val="dk1"/>
              </a:buClr>
              <a:buSzPts val="1100"/>
              <a:buFont typeface="Malgun Gothic"/>
              <a:buChar char="●"/>
            </a:pPr>
            <a:r>
              <a:rPr lang="en" sz="1100" b="1">
                <a:solidFill>
                  <a:schemeClr val="dk1"/>
                </a:solidFill>
              </a:rPr>
              <a:t>Female Participation: </a:t>
            </a:r>
            <a:r>
              <a:rPr lang="en" sz="1100">
                <a:solidFill>
                  <a:schemeClr val="dk1"/>
                </a:solidFill>
              </a:rPr>
              <a:t>Saw a significant rise of </a:t>
            </a:r>
            <a:r>
              <a:rPr lang="en" sz="1100" b="1">
                <a:solidFill>
                  <a:schemeClr val="dk1"/>
                </a:solidFill>
              </a:rPr>
              <a:t>254%</a:t>
            </a:r>
            <a:r>
              <a:rPr lang="en" sz="1100">
                <a:solidFill>
                  <a:schemeClr val="dk1"/>
                </a:solidFill>
              </a:rPr>
              <a:t> (from </a:t>
            </a:r>
            <a:r>
              <a:rPr lang="en" sz="1100" b="1">
                <a:solidFill>
                  <a:schemeClr val="dk1"/>
                </a:solidFill>
              </a:rPr>
              <a:t>1,756 </a:t>
            </a:r>
            <a:r>
              <a:rPr lang="en" sz="1100">
                <a:solidFill>
                  <a:schemeClr val="dk1"/>
                </a:solidFill>
              </a:rPr>
              <a:t>in 1980 to </a:t>
            </a:r>
            <a:r>
              <a:rPr lang="en" sz="1100" b="1">
                <a:solidFill>
                  <a:schemeClr val="dk1"/>
                </a:solidFill>
              </a:rPr>
              <a:t>6,223</a:t>
            </a:r>
            <a:r>
              <a:rPr lang="en" sz="1100">
                <a:solidFill>
                  <a:schemeClr val="dk1"/>
                </a:solidFill>
              </a:rPr>
              <a:t> in 2016).</a:t>
            </a:r>
            <a:endParaRPr sz="1100">
              <a:solidFill>
                <a:schemeClr val="dk1"/>
              </a:solidFill>
            </a:endParaRPr>
          </a:p>
          <a:p>
            <a:pPr marL="45720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b="1">
                <a:solidFill>
                  <a:schemeClr val="dk1"/>
                </a:solidFill>
              </a:rPr>
              <a:t>Winter Olympics:</a:t>
            </a:r>
            <a:endParaRPr sz="1200" b="1">
              <a:solidFill>
                <a:schemeClr val="dk1"/>
              </a:solidFill>
            </a:endParaRPr>
          </a:p>
          <a:p>
            <a:pPr marL="457200" lvl="0" indent="-298450" algn="l" rtl="0">
              <a:spcBef>
                <a:spcPts val="0"/>
              </a:spcBef>
              <a:spcAft>
                <a:spcPts val="0"/>
              </a:spcAft>
              <a:buClr>
                <a:schemeClr val="dk1"/>
              </a:buClr>
              <a:buSzPts val="1100"/>
              <a:buFont typeface="Malgun Gothic"/>
              <a:buChar char="●"/>
            </a:pPr>
            <a:r>
              <a:rPr lang="en" sz="1100" b="1">
                <a:solidFill>
                  <a:schemeClr val="dk1"/>
                </a:solidFill>
              </a:rPr>
              <a:t>Male Participation:</a:t>
            </a:r>
            <a:r>
              <a:rPr lang="en" sz="1100">
                <a:solidFill>
                  <a:schemeClr val="dk1"/>
                </a:solidFill>
              </a:rPr>
              <a:t> Increased by </a:t>
            </a:r>
            <a:r>
              <a:rPr lang="en" sz="1100" b="1">
                <a:solidFill>
                  <a:schemeClr val="dk1"/>
                </a:solidFill>
              </a:rPr>
              <a:t>118%</a:t>
            </a:r>
            <a:r>
              <a:rPr lang="en" sz="1100">
                <a:solidFill>
                  <a:schemeClr val="dk1"/>
                </a:solidFill>
              </a:rPr>
              <a:t> (from</a:t>
            </a:r>
            <a:r>
              <a:rPr lang="en" sz="1100" b="1">
                <a:solidFill>
                  <a:schemeClr val="dk1"/>
                </a:solidFill>
              </a:rPr>
              <a:t> 1,316</a:t>
            </a:r>
            <a:r>
              <a:rPr lang="en" sz="1100">
                <a:solidFill>
                  <a:schemeClr val="dk1"/>
                </a:solidFill>
              </a:rPr>
              <a:t> in 1980 to </a:t>
            </a:r>
            <a:r>
              <a:rPr lang="en" sz="1100" b="1">
                <a:solidFill>
                  <a:schemeClr val="dk1"/>
                </a:solidFill>
              </a:rPr>
              <a:t>2,868</a:t>
            </a:r>
            <a:r>
              <a:rPr lang="en" sz="1100">
                <a:solidFill>
                  <a:schemeClr val="dk1"/>
                </a:solidFill>
              </a:rPr>
              <a:t> in 2014).</a:t>
            </a:r>
            <a:endParaRPr sz="1100">
              <a:solidFill>
                <a:schemeClr val="dk1"/>
              </a:solidFill>
            </a:endParaRPr>
          </a:p>
          <a:p>
            <a:pPr marL="457200" lvl="0" indent="-298450" algn="l" rtl="0">
              <a:spcBef>
                <a:spcPts val="0"/>
              </a:spcBef>
              <a:spcAft>
                <a:spcPts val="0"/>
              </a:spcAft>
              <a:buClr>
                <a:schemeClr val="dk1"/>
              </a:buClr>
              <a:buSzPts val="1100"/>
              <a:buFont typeface="Malgun Gothic"/>
              <a:buChar char="●"/>
            </a:pPr>
            <a:r>
              <a:rPr lang="en" sz="1100" b="1">
                <a:solidFill>
                  <a:schemeClr val="dk1"/>
                </a:solidFill>
              </a:rPr>
              <a:t>Female Participation:</a:t>
            </a:r>
            <a:r>
              <a:rPr lang="en" sz="1100">
                <a:solidFill>
                  <a:schemeClr val="dk1"/>
                </a:solidFill>
              </a:rPr>
              <a:t> Experienced the highest growth, with a </a:t>
            </a:r>
            <a:r>
              <a:rPr lang="en" sz="1100" b="1">
                <a:solidFill>
                  <a:schemeClr val="dk1"/>
                </a:solidFill>
              </a:rPr>
              <a:t>370%</a:t>
            </a:r>
            <a:r>
              <a:rPr lang="en" sz="1100">
                <a:solidFill>
                  <a:schemeClr val="dk1"/>
                </a:solidFill>
              </a:rPr>
              <a:t> increase (from </a:t>
            </a:r>
            <a:r>
              <a:rPr lang="en" sz="1100" b="1">
                <a:solidFill>
                  <a:schemeClr val="dk1"/>
                </a:solidFill>
              </a:rPr>
              <a:t>430 </a:t>
            </a:r>
            <a:r>
              <a:rPr lang="en" sz="1100">
                <a:solidFill>
                  <a:schemeClr val="dk1"/>
                </a:solidFill>
              </a:rPr>
              <a:t>in 1980 to </a:t>
            </a:r>
            <a:r>
              <a:rPr lang="en" sz="1100" b="1">
                <a:solidFill>
                  <a:schemeClr val="dk1"/>
                </a:solidFill>
              </a:rPr>
              <a:t>2,023</a:t>
            </a:r>
            <a:r>
              <a:rPr lang="en" sz="1100">
                <a:solidFill>
                  <a:schemeClr val="dk1"/>
                </a:solidFill>
              </a:rPr>
              <a:t> in 2014).</a:t>
            </a:r>
            <a:endParaRPr sz="1100">
              <a:solidFill>
                <a:schemeClr val="dk1"/>
              </a:solidFill>
            </a:endParaRPr>
          </a:p>
          <a:p>
            <a:pPr marL="0" lvl="0" indent="0" algn="l" rtl="0">
              <a:spcBef>
                <a:spcPts val="0"/>
              </a:spcBef>
              <a:spcAft>
                <a:spcPts val="0"/>
              </a:spcAft>
              <a:buClr>
                <a:schemeClr val="dk1"/>
              </a:buClr>
              <a:buSzPts val="1100"/>
              <a:buFont typeface="Arial"/>
              <a:buNone/>
            </a:pPr>
            <a:endParaRPr sz="1200" b="1">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sz="1200" b="1">
              <a:solidFill>
                <a:schemeClr val="dk1"/>
              </a:solidFill>
            </a:endParaRPr>
          </a:p>
        </p:txBody>
      </p:sp>
      <p:pic>
        <p:nvPicPr>
          <p:cNvPr id="244" name="Google Shape;244;p31"/>
          <p:cNvPicPr preferRelativeResize="0"/>
          <p:nvPr/>
        </p:nvPicPr>
        <p:blipFill>
          <a:blip r:embed="rId3">
            <a:alphaModFix/>
          </a:blip>
          <a:stretch>
            <a:fillRect/>
          </a:stretch>
        </p:blipFill>
        <p:spPr>
          <a:xfrm>
            <a:off x="43550" y="1267075"/>
            <a:ext cx="5607149" cy="3484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32"/>
          <p:cNvGrpSpPr/>
          <p:nvPr/>
        </p:nvGrpSpPr>
        <p:grpSpPr>
          <a:xfrm>
            <a:off x="3028846" y="2324286"/>
            <a:ext cx="2851879" cy="1833058"/>
            <a:chOff x="1330823" y="3746287"/>
            <a:chExt cx="2851879" cy="2444077"/>
          </a:xfrm>
        </p:grpSpPr>
        <p:sp>
          <p:nvSpPr>
            <p:cNvPr id="250" name="Google Shape;250;p32"/>
            <p:cNvSpPr txBox="1"/>
            <p:nvPr/>
          </p:nvSpPr>
          <p:spPr>
            <a:xfrm>
              <a:off x="1330823" y="4796566"/>
              <a:ext cx="28083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b="1">
                  <a:solidFill>
                    <a:srgbClr val="3F3F3F"/>
                  </a:solidFill>
                  <a:latin typeface="Calibri"/>
                  <a:ea typeface="Calibri"/>
                  <a:cs typeface="Calibri"/>
                  <a:sym typeface="Calibri"/>
                </a:rPr>
                <a:t>Popular Sports</a:t>
              </a:r>
              <a:endParaRPr/>
            </a:p>
          </p:txBody>
        </p:sp>
        <p:grpSp>
          <p:nvGrpSpPr>
            <p:cNvPr id="251" name="Google Shape;251;p32"/>
            <p:cNvGrpSpPr/>
            <p:nvPr/>
          </p:nvGrpSpPr>
          <p:grpSpPr>
            <a:xfrm>
              <a:off x="2282693" y="3746287"/>
              <a:ext cx="1050300" cy="1050300"/>
              <a:chOff x="7432710" y="936245"/>
              <a:chExt cx="1050300" cy="1050300"/>
            </a:xfrm>
          </p:grpSpPr>
          <p:sp>
            <p:nvSpPr>
              <p:cNvPr id="252" name="Google Shape;252;p32"/>
              <p:cNvSpPr/>
              <p:nvPr/>
            </p:nvSpPr>
            <p:spPr>
              <a:xfrm>
                <a:off x="7432710" y="936245"/>
                <a:ext cx="1050300" cy="1050300"/>
              </a:xfrm>
              <a:prstGeom prst="donut">
                <a:avLst>
                  <a:gd name="adj" fmla="val 13200"/>
                </a:avLst>
              </a:prstGeom>
              <a:solidFill>
                <a:srgbClr val="CA00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32"/>
              <p:cNvSpPr txBox="1"/>
              <p:nvPr/>
            </p:nvSpPr>
            <p:spPr>
              <a:xfrm>
                <a:off x="7657098" y="1167562"/>
                <a:ext cx="601500" cy="77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3200" b="1">
                    <a:solidFill>
                      <a:srgbClr val="595959"/>
                    </a:solidFill>
                    <a:latin typeface="Calibri"/>
                    <a:ea typeface="Calibri"/>
                    <a:cs typeface="Calibri"/>
                    <a:sym typeface="Calibri"/>
                  </a:rPr>
                  <a:t>04</a:t>
                </a:r>
                <a:endParaRPr sz="3200" b="1">
                  <a:solidFill>
                    <a:srgbClr val="595959"/>
                  </a:solidFill>
                  <a:latin typeface="Calibri"/>
                  <a:ea typeface="Calibri"/>
                  <a:cs typeface="Calibri"/>
                  <a:sym typeface="Calibri"/>
                </a:endParaRPr>
              </a:p>
            </p:txBody>
          </p:sp>
        </p:grpSp>
        <p:sp>
          <p:nvSpPr>
            <p:cNvPr id="254" name="Google Shape;254;p32"/>
            <p:cNvSpPr/>
            <p:nvPr/>
          </p:nvSpPr>
          <p:spPr>
            <a:xfrm>
              <a:off x="1375602" y="5410664"/>
              <a:ext cx="2807100" cy="779700"/>
            </a:xfrm>
            <a:prstGeom prst="rect">
              <a:avLst/>
            </a:prstGeom>
            <a:noFill/>
            <a:ln>
              <a:noFill/>
            </a:ln>
          </p:spPr>
          <p:txBody>
            <a:bodyPr spcFirstLastPara="1" wrap="square" lIns="91425" tIns="45700" rIns="91425" bIns="45700" anchor="t" anchorCtr="0">
              <a:noAutofit/>
            </a:bodyPr>
            <a:lstStyle/>
            <a:p>
              <a:pPr marL="0" marR="0" lvl="0" indent="0" algn="ctr" rtl="0">
                <a:lnSpc>
                  <a:spcPct val="109090"/>
                </a:lnSpc>
                <a:spcBef>
                  <a:spcPts val="0"/>
                </a:spcBef>
                <a:spcAft>
                  <a:spcPts val="0"/>
                </a:spcAft>
                <a:buNone/>
              </a:pPr>
              <a:r>
                <a:rPr lang="en" sz="1100">
                  <a:solidFill>
                    <a:srgbClr val="A5A5A5"/>
                  </a:solidFill>
                  <a:latin typeface="Calibri"/>
                  <a:ea typeface="Calibri"/>
                  <a:cs typeface="Calibri"/>
                  <a:sym typeface="Calibri"/>
                </a:rPr>
                <a:t>Which sports are the most popular in the Summer and Winter Olympics, and how have participation trends in these sports evolved since 1980?</a:t>
              </a:r>
              <a:endParaRPr sz="1100">
                <a:solidFill>
                  <a:srgbClr val="A5A5A5"/>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3"/>
          <p:cNvSpPr txBox="1">
            <a:spLocks noGrp="1"/>
          </p:cNvSpPr>
          <p:nvPr>
            <p:ph type="body" idx="1"/>
          </p:nvPr>
        </p:nvSpPr>
        <p:spPr>
          <a:xfrm>
            <a:off x="0" y="773350"/>
            <a:ext cx="9144000" cy="4308300"/>
          </a:xfrm>
          <a:prstGeom prst="rect">
            <a:avLst/>
          </a:prstGeom>
          <a:noFill/>
          <a:ln>
            <a:noFill/>
          </a:ln>
        </p:spPr>
        <p:txBody>
          <a:bodyPr spcFirstLastPara="1" wrap="square" lIns="91425" tIns="45700" rIns="91425" bIns="45700" anchor="t" anchorCtr="0">
            <a:normAutofit/>
          </a:bodyPr>
          <a:lstStyle/>
          <a:p>
            <a:pPr marL="0" lvl="0" indent="0" algn="ctr" rtl="0">
              <a:lnSpc>
                <a:spcPct val="109090"/>
              </a:lnSpc>
              <a:spcBef>
                <a:spcPts val="0"/>
              </a:spcBef>
              <a:spcAft>
                <a:spcPts val="0"/>
              </a:spcAft>
              <a:buNone/>
            </a:pPr>
            <a:r>
              <a:rPr lang="en" sz="1400" b="1" i="0">
                <a:solidFill>
                  <a:schemeClr val="dk1"/>
                </a:solidFill>
              </a:rPr>
              <a:t>Which sports are the most popular in the Summer and Winter Olympics, and how have participation trends in these sports evolved since 1980?</a:t>
            </a:r>
            <a:endParaRPr sz="1400" b="1" i="0">
              <a:solidFill>
                <a:schemeClr val="dk1"/>
              </a:solidFill>
            </a:endParaRPr>
          </a:p>
          <a:p>
            <a:pPr marL="0" lvl="0" indent="0" algn="ctr" rtl="0">
              <a:lnSpc>
                <a:spcPct val="109090"/>
              </a:lnSpc>
              <a:spcBef>
                <a:spcPts val="0"/>
              </a:spcBef>
              <a:spcAft>
                <a:spcPts val="0"/>
              </a:spcAft>
              <a:buNone/>
            </a:pPr>
            <a:endParaRPr sz="1400" b="1" i="0">
              <a:solidFill>
                <a:schemeClr val="dk1"/>
              </a:solidFill>
            </a:endParaRPr>
          </a:p>
          <a:p>
            <a:pPr marL="0" lvl="0" indent="0" algn="ctr" rtl="0">
              <a:lnSpc>
                <a:spcPct val="109090"/>
              </a:lnSpc>
              <a:spcBef>
                <a:spcPts val="0"/>
              </a:spcBef>
              <a:spcAft>
                <a:spcPts val="0"/>
              </a:spcAft>
              <a:buNone/>
            </a:pPr>
            <a:endParaRPr sz="1400" b="1" i="0">
              <a:solidFill>
                <a:schemeClr val="dk1"/>
              </a:solidFill>
            </a:endParaRPr>
          </a:p>
        </p:txBody>
      </p:sp>
      <p:sp>
        <p:nvSpPr>
          <p:cNvPr id="260" name="Google Shape;260;p33"/>
          <p:cNvSpPr txBox="1">
            <a:spLocks noGrp="1"/>
          </p:cNvSpPr>
          <p:nvPr>
            <p:ph type="title"/>
          </p:nvPr>
        </p:nvSpPr>
        <p:spPr>
          <a:xfrm>
            <a:off x="-2" y="57150"/>
            <a:ext cx="9144000" cy="597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500"/>
              <a:buFont typeface="Calibri"/>
              <a:buNone/>
            </a:pPr>
            <a:r>
              <a:rPr lang="en"/>
              <a:t>Popular Sports</a:t>
            </a:r>
            <a:endParaRPr/>
          </a:p>
        </p:txBody>
      </p:sp>
      <p:pic>
        <p:nvPicPr>
          <p:cNvPr id="261" name="Google Shape;261;p33"/>
          <p:cNvPicPr preferRelativeResize="0"/>
          <p:nvPr/>
        </p:nvPicPr>
        <p:blipFill>
          <a:blip r:embed="rId3">
            <a:alphaModFix/>
          </a:blip>
          <a:stretch>
            <a:fillRect/>
          </a:stretch>
        </p:blipFill>
        <p:spPr>
          <a:xfrm>
            <a:off x="226175" y="1314350"/>
            <a:ext cx="4788898" cy="2736050"/>
          </a:xfrm>
          <a:prstGeom prst="rect">
            <a:avLst/>
          </a:prstGeom>
          <a:noFill/>
          <a:ln>
            <a:noFill/>
          </a:ln>
        </p:spPr>
      </p:pic>
      <p:sp>
        <p:nvSpPr>
          <p:cNvPr id="262" name="Google Shape;262;p33"/>
          <p:cNvSpPr txBox="1"/>
          <p:nvPr/>
        </p:nvSpPr>
        <p:spPr>
          <a:xfrm>
            <a:off x="5015075" y="1431775"/>
            <a:ext cx="3310500" cy="3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Malgun Gothic"/>
                <a:ea typeface="Malgun Gothic"/>
                <a:cs typeface="Malgun Gothic"/>
                <a:sym typeface="Malgun Gothic"/>
              </a:rPr>
              <a:t>Summary</a:t>
            </a:r>
            <a:endParaRPr sz="1200" b="1">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sz="1200">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r>
              <a:rPr lang="en" sz="1200" b="1">
                <a:solidFill>
                  <a:schemeClr val="dk1"/>
                </a:solidFill>
                <a:latin typeface="Malgun Gothic"/>
                <a:ea typeface="Malgun Gothic"/>
                <a:cs typeface="Malgun Gothic"/>
                <a:sym typeface="Malgun Gothic"/>
              </a:rPr>
              <a:t>Summer Olympics:</a:t>
            </a:r>
            <a:endParaRPr sz="1200" b="1">
              <a:solidFill>
                <a:schemeClr val="dk1"/>
              </a:solidFill>
              <a:latin typeface="Malgun Gothic"/>
              <a:ea typeface="Malgun Gothic"/>
              <a:cs typeface="Malgun Gothic"/>
              <a:sym typeface="Malgun Gothic"/>
            </a:endParaRPr>
          </a:p>
          <a:p>
            <a:pPr marL="457200" lvl="0" indent="-298450" algn="l" rtl="0">
              <a:spcBef>
                <a:spcPts val="0"/>
              </a:spcBef>
              <a:spcAft>
                <a:spcPts val="0"/>
              </a:spcAft>
              <a:buClr>
                <a:schemeClr val="dk1"/>
              </a:buClr>
              <a:buSzPts val="1100"/>
              <a:buFont typeface="Malgun Gothic"/>
              <a:buAutoNum type="arabicPeriod"/>
            </a:pPr>
            <a:r>
              <a:rPr lang="en" sz="1100" b="1">
                <a:solidFill>
                  <a:schemeClr val="dk1"/>
                </a:solidFill>
                <a:latin typeface="Malgun Gothic"/>
                <a:ea typeface="Malgun Gothic"/>
                <a:cs typeface="Malgun Gothic"/>
                <a:sym typeface="Malgun Gothic"/>
              </a:rPr>
              <a:t>Athletics</a:t>
            </a:r>
            <a:r>
              <a:rPr lang="en" sz="1100">
                <a:solidFill>
                  <a:schemeClr val="dk1"/>
                </a:solidFill>
                <a:latin typeface="Malgun Gothic"/>
                <a:ea typeface="Malgun Gothic"/>
                <a:cs typeface="Malgun Gothic"/>
                <a:sym typeface="Malgun Gothic"/>
              </a:rPr>
              <a:t>: 216 countries</a:t>
            </a:r>
            <a:endParaRPr sz="1100">
              <a:solidFill>
                <a:schemeClr val="dk1"/>
              </a:solidFill>
              <a:latin typeface="Malgun Gothic"/>
              <a:ea typeface="Malgun Gothic"/>
              <a:cs typeface="Malgun Gothic"/>
              <a:sym typeface="Malgun Gothic"/>
            </a:endParaRPr>
          </a:p>
          <a:p>
            <a:pPr marL="457200" lvl="0" indent="-298450" algn="l" rtl="0">
              <a:spcBef>
                <a:spcPts val="0"/>
              </a:spcBef>
              <a:spcAft>
                <a:spcPts val="0"/>
              </a:spcAft>
              <a:buClr>
                <a:schemeClr val="dk1"/>
              </a:buClr>
              <a:buSzPts val="1100"/>
              <a:buFont typeface="Malgun Gothic"/>
              <a:buAutoNum type="arabicPeriod"/>
            </a:pPr>
            <a:r>
              <a:rPr lang="en" sz="1100" b="1">
                <a:solidFill>
                  <a:schemeClr val="dk1"/>
                </a:solidFill>
                <a:latin typeface="Malgun Gothic"/>
                <a:ea typeface="Malgun Gothic"/>
                <a:cs typeface="Malgun Gothic"/>
                <a:sym typeface="Malgun Gothic"/>
              </a:rPr>
              <a:t>Swimming</a:t>
            </a:r>
            <a:r>
              <a:rPr lang="en" sz="1100">
                <a:solidFill>
                  <a:schemeClr val="dk1"/>
                </a:solidFill>
                <a:latin typeface="Malgun Gothic"/>
                <a:ea typeface="Malgun Gothic"/>
                <a:cs typeface="Malgun Gothic"/>
                <a:sym typeface="Malgun Gothic"/>
              </a:rPr>
              <a:t>: 196 countries.</a:t>
            </a:r>
            <a:endParaRPr sz="1100">
              <a:solidFill>
                <a:schemeClr val="dk1"/>
              </a:solidFill>
              <a:latin typeface="Malgun Gothic"/>
              <a:ea typeface="Malgun Gothic"/>
              <a:cs typeface="Malgun Gothic"/>
              <a:sym typeface="Malgun Gothic"/>
            </a:endParaRPr>
          </a:p>
          <a:p>
            <a:pPr marL="457200" lvl="0" indent="-304800" algn="l" rtl="0">
              <a:spcBef>
                <a:spcPts val="0"/>
              </a:spcBef>
              <a:spcAft>
                <a:spcPts val="0"/>
              </a:spcAft>
              <a:buClr>
                <a:schemeClr val="dk1"/>
              </a:buClr>
              <a:buSzPts val="1200"/>
              <a:buFont typeface="Malgun Gothic"/>
              <a:buAutoNum type="arabicPeriod"/>
            </a:pPr>
            <a:r>
              <a:rPr lang="en" sz="1100" b="1">
                <a:solidFill>
                  <a:schemeClr val="dk1"/>
                </a:solidFill>
                <a:latin typeface="Malgun Gothic"/>
                <a:ea typeface="Malgun Gothic"/>
                <a:cs typeface="Malgun Gothic"/>
                <a:sym typeface="Malgun Gothic"/>
              </a:rPr>
              <a:t>Judo</a:t>
            </a:r>
            <a:r>
              <a:rPr lang="en" sz="1100">
                <a:solidFill>
                  <a:schemeClr val="dk1"/>
                </a:solidFill>
                <a:latin typeface="Malgun Gothic"/>
                <a:ea typeface="Malgun Gothic"/>
                <a:cs typeface="Malgun Gothic"/>
                <a:sym typeface="Malgun Gothic"/>
              </a:rPr>
              <a:t>: 178 countrie</a:t>
            </a:r>
            <a:r>
              <a:rPr lang="en" sz="1200">
                <a:solidFill>
                  <a:schemeClr val="dk1"/>
                </a:solidFill>
                <a:latin typeface="Malgun Gothic"/>
                <a:ea typeface="Malgun Gothic"/>
                <a:cs typeface="Malgun Gothic"/>
                <a:sym typeface="Malgun Gothic"/>
              </a:rPr>
              <a:t>s.</a:t>
            </a:r>
            <a:endParaRPr sz="1200">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sz="1200">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r>
              <a:rPr lang="en" sz="1200" b="1">
                <a:solidFill>
                  <a:schemeClr val="dk1"/>
                </a:solidFill>
                <a:latin typeface="Malgun Gothic"/>
                <a:ea typeface="Malgun Gothic"/>
                <a:cs typeface="Malgun Gothic"/>
                <a:sym typeface="Malgun Gothic"/>
              </a:rPr>
              <a:t>Winter Olympics:</a:t>
            </a:r>
            <a:endParaRPr sz="1200" b="1">
              <a:solidFill>
                <a:schemeClr val="dk1"/>
              </a:solidFill>
              <a:latin typeface="Malgun Gothic"/>
              <a:ea typeface="Malgun Gothic"/>
              <a:cs typeface="Malgun Gothic"/>
              <a:sym typeface="Malgun Gothic"/>
            </a:endParaRPr>
          </a:p>
          <a:p>
            <a:pPr marL="457200" lvl="0" indent="-298450" algn="l" rtl="0">
              <a:spcBef>
                <a:spcPts val="0"/>
              </a:spcBef>
              <a:spcAft>
                <a:spcPts val="0"/>
              </a:spcAft>
              <a:buClr>
                <a:schemeClr val="dk1"/>
              </a:buClr>
              <a:buSzPts val="1100"/>
              <a:buFont typeface="Malgun Gothic"/>
              <a:buAutoNum type="arabicPeriod"/>
            </a:pPr>
            <a:r>
              <a:rPr lang="en" sz="1100" b="1">
                <a:solidFill>
                  <a:schemeClr val="dk1"/>
                </a:solidFill>
                <a:latin typeface="Malgun Gothic"/>
                <a:ea typeface="Malgun Gothic"/>
                <a:cs typeface="Malgun Gothic"/>
                <a:sym typeface="Malgun Gothic"/>
              </a:rPr>
              <a:t>Alpine Skiing</a:t>
            </a:r>
            <a:r>
              <a:rPr lang="en" sz="1100">
                <a:solidFill>
                  <a:schemeClr val="dk1"/>
                </a:solidFill>
                <a:latin typeface="Malgun Gothic"/>
                <a:ea typeface="Malgun Gothic"/>
                <a:cs typeface="Malgun Gothic"/>
                <a:sym typeface="Malgun Gothic"/>
              </a:rPr>
              <a:t>: 99 unique countries.</a:t>
            </a:r>
            <a:endParaRPr sz="1100">
              <a:solidFill>
                <a:schemeClr val="dk1"/>
              </a:solidFill>
              <a:latin typeface="Malgun Gothic"/>
              <a:ea typeface="Malgun Gothic"/>
              <a:cs typeface="Malgun Gothic"/>
              <a:sym typeface="Malgun Gothic"/>
            </a:endParaRPr>
          </a:p>
          <a:p>
            <a:pPr marL="457200" lvl="0" indent="-298450" algn="l" rtl="0">
              <a:spcBef>
                <a:spcPts val="0"/>
              </a:spcBef>
              <a:spcAft>
                <a:spcPts val="0"/>
              </a:spcAft>
              <a:buClr>
                <a:schemeClr val="dk1"/>
              </a:buClr>
              <a:buSzPts val="1100"/>
              <a:buFont typeface="Malgun Gothic"/>
              <a:buAutoNum type="arabicPeriod"/>
            </a:pPr>
            <a:r>
              <a:rPr lang="en" sz="1100" b="1">
                <a:solidFill>
                  <a:schemeClr val="dk1"/>
                </a:solidFill>
                <a:latin typeface="Malgun Gothic"/>
                <a:ea typeface="Malgun Gothic"/>
                <a:cs typeface="Malgun Gothic"/>
                <a:sym typeface="Malgun Gothic"/>
              </a:rPr>
              <a:t>Cross Country Skiing</a:t>
            </a:r>
            <a:r>
              <a:rPr lang="en" sz="1100">
                <a:solidFill>
                  <a:schemeClr val="dk1"/>
                </a:solidFill>
                <a:latin typeface="Malgun Gothic"/>
                <a:ea typeface="Malgun Gothic"/>
                <a:cs typeface="Malgun Gothic"/>
                <a:sym typeface="Malgun Gothic"/>
              </a:rPr>
              <a:t>: 80 countries.</a:t>
            </a:r>
            <a:endParaRPr sz="1100">
              <a:solidFill>
                <a:schemeClr val="dk1"/>
              </a:solidFill>
              <a:latin typeface="Malgun Gothic"/>
              <a:ea typeface="Malgun Gothic"/>
              <a:cs typeface="Malgun Gothic"/>
              <a:sym typeface="Malgun Gothic"/>
            </a:endParaRPr>
          </a:p>
          <a:p>
            <a:pPr marL="457200" lvl="0" indent="-298450" algn="l" rtl="0">
              <a:spcBef>
                <a:spcPts val="0"/>
              </a:spcBef>
              <a:spcAft>
                <a:spcPts val="0"/>
              </a:spcAft>
              <a:buClr>
                <a:schemeClr val="dk1"/>
              </a:buClr>
              <a:buSzPts val="1100"/>
              <a:buFont typeface="Malgun Gothic"/>
              <a:buAutoNum type="arabicPeriod"/>
            </a:pPr>
            <a:r>
              <a:rPr lang="en" sz="1100" b="1">
                <a:solidFill>
                  <a:schemeClr val="dk1"/>
                </a:solidFill>
                <a:latin typeface="Malgun Gothic"/>
                <a:ea typeface="Malgun Gothic"/>
                <a:cs typeface="Malgun Gothic"/>
                <a:sym typeface="Malgun Gothic"/>
              </a:rPr>
              <a:t>Biathlon &amp; Figure Skating</a:t>
            </a:r>
            <a:r>
              <a:rPr lang="en" sz="1100">
                <a:solidFill>
                  <a:schemeClr val="dk1"/>
                </a:solidFill>
                <a:latin typeface="Malgun Gothic"/>
                <a:ea typeface="Malgun Gothic"/>
                <a:cs typeface="Malgun Gothic"/>
                <a:sym typeface="Malgun Gothic"/>
              </a:rPr>
              <a:t>: 53 countries each.</a:t>
            </a:r>
            <a:endParaRPr sz="110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1200" b="1">
              <a:solidFill>
                <a:schemeClr val="dk1"/>
              </a:solidFill>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4"/>
          <p:cNvSpPr txBox="1">
            <a:spLocks noGrp="1"/>
          </p:cNvSpPr>
          <p:nvPr>
            <p:ph type="body" idx="1"/>
          </p:nvPr>
        </p:nvSpPr>
        <p:spPr>
          <a:xfrm>
            <a:off x="0" y="773350"/>
            <a:ext cx="9144000" cy="4308300"/>
          </a:xfrm>
          <a:prstGeom prst="rect">
            <a:avLst/>
          </a:prstGeom>
          <a:noFill/>
          <a:ln>
            <a:noFill/>
          </a:ln>
        </p:spPr>
        <p:txBody>
          <a:bodyPr spcFirstLastPara="1" wrap="square" lIns="91425" tIns="45700" rIns="91425" bIns="45700" anchor="t" anchorCtr="0">
            <a:normAutofit/>
          </a:bodyPr>
          <a:lstStyle/>
          <a:p>
            <a:pPr marL="0" lvl="0" indent="0" algn="ctr" rtl="0">
              <a:lnSpc>
                <a:spcPct val="109090"/>
              </a:lnSpc>
              <a:spcBef>
                <a:spcPts val="0"/>
              </a:spcBef>
              <a:spcAft>
                <a:spcPts val="0"/>
              </a:spcAft>
              <a:buNone/>
            </a:pPr>
            <a:r>
              <a:rPr lang="en" sz="1400" b="1" i="0">
                <a:solidFill>
                  <a:schemeClr val="dk1"/>
                </a:solidFill>
              </a:rPr>
              <a:t>Which sports are the most popular in the Summer and Winter Olympics, and how have participation trends in these sports evolved since 1980?</a:t>
            </a:r>
            <a:endParaRPr sz="1400" b="1" i="0">
              <a:solidFill>
                <a:schemeClr val="dk1"/>
              </a:solidFill>
            </a:endParaRPr>
          </a:p>
          <a:p>
            <a:pPr marL="0" lvl="0" indent="0" algn="ctr" rtl="0">
              <a:lnSpc>
                <a:spcPct val="109090"/>
              </a:lnSpc>
              <a:spcBef>
                <a:spcPts val="0"/>
              </a:spcBef>
              <a:spcAft>
                <a:spcPts val="0"/>
              </a:spcAft>
              <a:buNone/>
            </a:pPr>
            <a:endParaRPr sz="1400" b="1" i="0">
              <a:solidFill>
                <a:schemeClr val="dk1"/>
              </a:solidFill>
            </a:endParaRPr>
          </a:p>
          <a:p>
            <a:pPr marL="0" lvl="0" indent="0" algn="ctr" rtl="0">
              <a:lnSpc>
                <a:spcPct val="109090"/>
              </a:lnSpc>
              <a:spcBef>
                <a:spcPts val="0"/>
              </a:spcBef>
              <a:spcAft>
                <a:spcPts val="0"/>
              </a:spcAft>
              <a:buNone/>
            </a:pPr>
            <a:endParaRPr sz="1400" b="1" i="0">
              <a:solidFill>
                <a:schemeClr val="dk1"/>
              </a:solidFill>
            </a:endParaRPr>
          </a:p>
        </p:txBody>
      </p:sp>
      <p:sp>
        <p:nvSpPr>
          <p:cNvPr id="268" name="Google Shape;268;p34"/>
          <p:cNvSpPr txBox="1">
            <a:spLocks noGrp="1"/>
          </p:cNvSpPr>
          <p:nvPr>
            <p:ph type="title"/>
          </p:nvPr>
        </p:nvSpPr>
        <p:spPr>
          <a:xfrm>
            <a:off x="-2" y="57150"/>
            <a:ext cx="9144000" cy="597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500"/>
              <a:buFont typeface="Calibri"/>
              <a:buNone/>
            </a:pPr>
            <a:r>
              <a:rPr lang="en"/>
              <a:t>Popular Sports</a:t>
            </a:r>
            <a:endParaRPr/>
          </a:p>
        </p:txBody>
      </p:sp>
      <p:pic>
        <p:nvPicPr>
          <p:cNvPr id="269" name="Google Shape;269;p34"/>
          <p:cNvPicPr preferRelativeResize="0"/>
          <p:nvPr/>
        </p:nvPicPr>
        <p:blipFill>
          <a:blip r:embed="rId3">
            <a:alphaModFix/>
          </a:blip>
          <a:stretch>
            <a:fillRect/>
          </a:stretch>
        </p:blipFill>
        <p:spPr>
          <a:xfrm>
            <a:off x="120800" y="1329650"/>
            <a:ext cx="4924851" cy="1859650"/>
          </a:xfrm>
          <a:prstGeom prst="rect">
            <a:avLst/>
          </a:prstGeom>
          <a:noFill/>
          <a:ln>
            <a:noFill/>
          </a:ln>
        </p:spPr>
      </p:pic>
      <p:pic>
        <p:nvPicPr>
          <p:cNvPr id="270" name="Google Shape;270;p34"/>
          <p:cNvPicPr preferRelativeResize="0"/>
          <p:nvPr/>
        </p:nvPicPr>
        <p:blipFill>
          <a:blip r:embed="rId4">
            <a:alphaModFix/>
          </a:blip>
          <a:stretch>
            <a:fillRect/>
          </a:stretch>
        </p:blipFill>
        <p:spPr>
          <a:xfrm>
            <a:off x="173950" y="3189300"/>
            <a:ext cx="4871701" cy="1896351"/>
          </a:xfrm>
          <a:prstGeom prst="rect">
            <a:avLst/>
          </a:prstGeom>
          <a:noFill/>
          <a:ln>
            <a:noFill/>
          </a:ln>
        </p:spPr>
      </p:pic>
      <p:sp>
        <p:nvSpPr>
          <p:cNvPr id="271" name="Google Shape;271;p34"/>
          <p:cNvSpPr txBox="1"/>
          <p:nvPr/>
        </p:nvSpPr>
        <p:spPr>
          <a:xfrm>
            <a:off x="5120925" y="1439450"/>
            <a:ext cx="31797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Malgun Gothic"/>
                <a:ea typeface="Malgun Gothic"/>
                <a:cs typeface="Malgun Gothic"/>
                <a:sym typeface="Malgun Gothic"/>
              </a:rPr>
              <a:t>Summary</a:t>
            </a:r>
            <a:endParaRPr sz="1200" b="1">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1200">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r>
              <a:rPr lang="en" sz="1200" b="1">
                <a:solidFill>
                  <a:schemeClr val="dk1"/>
                </a:solidFill>
                <a:latin typeface="Malgun Gothic"/>
                <a:ea typeface="Malgun Gothic"/>
                <a:cs typeface="Malgun Gothic"/>
                <a:sym typeface="Malgun Gothic"/>
              </a:rPr>
              <a:t>Summer Olympics:</a:t>
            </a:r>
            <a:endParaRPr sz="1200" b="1">
              <a:solidFill>
                <a:schemeClr val="dk1"/>
              </a:solidFill>
              <a:latin typeface="Malgun Gothic"/>
              <a:ea typeface="Malgun Gothic"/>
              <a:cs typeface="Malgun Gothic"/>
              <a:sym typeface="Malgun Gothic"/>
            </a:endParaRPr>
          </a:p>
          <a:p>
            <a:pPr marL="457200" lvl="0" indent="-298450" algn="l" rtl="0">
              <a:spcBef>
                <a:spcPts val="0"/>
              </a:spcBef>
              <a:spcAft>
                <a:spcPts val="0"/>
              </a:spcAft>
              <a:buClr>
                <a:schemeClr val="dk1"/>
              </a:buClr>
              <a:buSzPts val="1100"/>
              <a:buFont typeface="Malgun Gothic"/>
              <a:buAutoNum type="arabicPeriod"/>
            </a:pPr>
            <a:r>
              <a:rPr lang="en" sz="1100" b="1">
                <a:solidFill>
                  <a:schemeClr val="dk1"/>
                </a:solidFill>
                <a:latin typeface="Malgun Gothic"/>
                <a:ea typeface="Malgun Gothic"/>
                <a:cs typeface="Malgun Gothic"/>
                <a:sym typeface="Malgun Gothic"/>
              </a:rPr>
              <a:t>Athletics</a:t>
            </a:r>
            <a:r>
              <a:rPr lang="en" sz="1100">
                <a:solidFill>
                  <a:schemeClr val="dk1"/>
                </a:solidFill>
                <a:latin typeface="Malgun Gothic"/>
                <a:ea typeface="Malgun Gothic"/>
                <a:cs typeface="Malgun Gothic"/>
                <a:sym typeface="Malgun Gothic"/>
              </a:rPr>
              <a:t>: 34.44 athletes per year.</a:t>
            </a:r>
            <a:endParaRPr sz="1100">
              <a:solidFill>
                <a:schemeClr val="dk1"/>
              </a:solidFill>
              <a:latin typeface="Malgun Gothic"/>
              <a:ea typeface="Malgun Gothic"/>
              <a:cs typeface="Malgun Gothic"/>
              <a:sym typeface="Malgun Gothic"/>
            </a:endParaRPr>
          </a:p>
          <a:p>
            <a:pPr marL="457200" lvl="0" indent="-298450" algn="l" rtl="0">
              <a:spcBef>
                <a:spcPts val="0"/>
              </a:spcBef>
              <a:spcAft>
                <a:spcPts val="0"/>
              </a:spcAft>
              <a:buClr>
                <a:schemeClr val="dk1"/>
              </a:buClr>
              <a:buSzPts val="1100"/>
              <a:buFont typeface="Malgun Gothic"/>
              <a:buAutoNum type="arabicPeriod"/>
            </a:pPr>
            <a:r>
              <a:rPr lang="en" sz="1100" b="1">
                <a:solidFill>
                  <a:schemeClr val="dk1"/>
                </a:solidFill>
                <a:latin typeface="Malgun Gothic"/>
                <a:ea typeface="Malgun Gothic"/>
                <a:cs typeface="Malgun Gothic"/>
                <a:sym typeface="Malgun Gothic"/>
              </a:rPr>
              <a:t>Swimming</a:t>
            </a:r>
            <a:r>
              <a:rPr lang="en" sz="1100">
                <a:solidFill>
                  <a:schemeClr val="dk1"/>
                </a:solidFill>
                <a:latin typeface="Malgun Gothic"/>
                <a:ea typeface="Malgun Gothic"/>
                <a:cs typeface="Malgun Gothic"/>
                <a:sym typeface="Malgun Gothic"/>
              </a:rPr>
              <a:t>: 22.42 athletes per year.</a:t>
            </a:r>
            <a:endParaRPr sz="1100">
              <a:solidFill>
                <a:schemeClr val="dk1"/>
              </a:solidFill>
              <a:latin typeface="Malgun Gothic"/>
              <a:ea typeface="Malgun Gothic"/>
              <a:cs typeface="Malgun Gothic"/>
              <a:sym typeface="Malgun Gothic"/>
            </a:endParaRPr>
          </a:p>
          <a:p>
            <a:pPr marL="457200" lvl="0" indent="-298450" algn="l" rtl="0">
              <a:spcBef>
                <a:spcPts val="0"/>
              </a:spcBef>
              <a:spcAft>
                <a:spcPts val="0"/>
              </a:spcAft>
              <a:buClr>
                <a:schemeClr val="dk1"/>
              </a:buClr>
              <a:buSzPts val="1100"/>
              <a:buFont typeface="Malgun Gothic"/>
              <a:buAutoNum type="arabicPeriod"/>
            </a:pPr>
            <a:r>
              <a:rPr lang="en" sz="1100" b="1">
                <a:solidFill>
                  <a:schemeClr val="dk1"/>
                </a:solidFill>
                <a:latin typeface="Malgun Gothic"/>
                <a:ea typeface="Malgun Gothic"/>
                <a:cs typeface="Malgun Gothic"/>
                <a:sym typeface="Malgun Gothic"/>
              </a:rPr>
              <a:t>Cycling</a:t>
            </a:r>
            <a:r>
              <a:rPr lang="en" sz="1100">
                <a:solidFill>
                  <a:schemeClr val="dk1"/>
                </a:solidFill>
                <a:latin typeface="Malgun Gothic"/>
                <a:ea typeface="Malgun Gothic"/>
                <a:cs typeface="Malgun Gothic"/>
                <a:sym typeface="Malgun Gothic"/>
              </a:rPr>
              <a:t>:  10 athletes per year.</a:t>
            </a:r>
            <a:endParaRPr sz="1100">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sz="1200">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1200">
              <a:solidFill>
                <a:schemeClr val="dk1"/>
              </a:solidFill>
              <a:latin typeface="Malgun Gothic"/>
              <a:ea typeface="Malgun Gothic"/>
              <a:cs typeface="Malgun Gothic"/>
              <a:sym typeface="Malgun Gothic"/>
            </a:endParaRPr>
          </a:p>
        </p:txBody>
      </p:sp>
      <p:sp>
        <p:nvSpPr>
          <p:cNvPr id="272" name="Google Shape;272;p34"/>
          <p:cNvSpPr txBox="1"/>
          <p:nvPr/>
        </p:nvSpPr>
        <p:spPr>
          <a:xfrm>
            <a:off x="5226750" y="3312225"/>
            <a:ext cx="3073800" cy="14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Malgun Gothic"/>
                <a:ea typeface="Malgun Gothic"/>
                <a:cs typeface="Malgun Gothic"/>
                <a:sym typeface="Malgun Gothic"/>
              </a:rPr>
              <a:t>Winter Olympics:</a:t>
            </a:r>
            <a:endParaRPr sz="1200" b="1">
              <a:solidFill>
                <a:schemeClr val="dk1"/>
              </a:solidFill>
              <a:latin typeface="Malgun Gothic"/>
              <a:ea typeface="Malgun Gothic"/>
              <a:cs typeface="Malgun Gothic"/>
              <a:sym typeface="Malgun Gothic"/>
            </a:endParaRPr>
          </a:p>
          <a:p>
            <a:pPr marL="457200" lvl="0" indent="-298450" algn="l" rtl="0">
              <a:spcBef>
                <a:spcPts val="0"/>
              </a:spcBef>
              <a:spcAft>
                <a:spcPts val="0"/>
              </a:spcAft>
              <a:buClr>
                <a:schemeClr val="dk1"/>
              </a:buClr>
              <a:buSzPts val="1100"/>
              <a:buFont typeface="Malgun Gothic"/>
              <a:buAutoNum type="arabicPeriod"/>
            </a:pPr>
            <a:r>
              <a:rPr lang="en" sz="1100" b="1">
                <a:solidFill>
                  <a:schemeClr val="dk1"/>
                </a:solidFill>
                <a:latin typeface="Malgun Gothic"/>
                <a:ea typeface="Malgun Gothic"/>
                <a:cs typeface="Malgun Gothic"/>
                <a:sym typeface="Malgun Gothic"/>
              </a:rPr>
              <a:t>Biathlon</a:t>
            </a:r>
            <a:r>
              <a:rPr lang="en" sz="1100">
                <a:solidFill>
                  <a:schemeClr val="dk1"/>
                </a:solidFill>
                <a:latin typeface="Malgun Gothic"/>
                <a:ea typeface="Malgun Gothic"/>
                <a:cs typeface="Malgun Gothic"/>
                <a:sym typeface="Malgun Gothic"/>
              </a:rPr>
              <a:t>: 14.61 athletes per year.</a:t>
            </a:r>
            <a:endParaRPr sz="1100">
              <a:solidFill>
                <a:schemeClr val="dk1"/>
              </a:solidFill>
              <a:latin typeface="Malgun Gothic"/>
              <a:ea typeface="Malgun Gothic"/>
              <a:cs typeface="Malgun Gothic"/>
              <a:sym typeface="Malgun Gothic"/>
            </a:endParaRPr>
          </a:p>
          <a:p>
            <a:pPr marL="457200" lvl="0" indent="-298450" algn="l" rtl="0">
              <a:spcBef>
                <a:spcPts val="0"/>
              </a:spcBef>
              <a:spcAft>
                <a:spcPts val="0"/>
              </a:spcAft>
              <a:buClr>
                <a:schemeClr val="dk1"/>
              </a:buClr>
              <a:buSzPts val="1100"/>
              <a:buFont typeface="Malgun Gothic"/>
              <a:buAutoNum type="arabicPeriod"/>
            </a:pPr>
            <a:r>
              <a:rPr lang="en" sz="1100" b="1">
                <a:solidFill>
                  <a:schemeClr val="dk1"/>
                </a:solidFill>
                <a:latin typeface="Malgun Gothic"/>
                <a:ea typeface="Malgun Gothic"/>
                <a:cs typeface="Malgun Gothic"/>
                <a:sym typeface="Malgun Gothic"/>
              </a:rPr>
              <a:t>Snowboarding</a:t>
            </a:r>
            <a:r>
              <a:rPr lang="en" sz="1100">
                <a:solidFill>
                  <a:schemeClr val="dk1"/>
                </a:solidFill>
                <a:latin typeface="Malgun Gothic"/>
                <a:ea typeface="Malgun Gothic"/>
                <a:cs typeface="Malgun Gothic"/>
                <a:sym typeface="Malgun Gothic"/>
              </a:rPr>
              <a:t>: 11.31 athletes per year.</a:t>
            </a:r>
            <a:endParaRPr sz="1100">
              <a:solidFill>
                <a:schemeClr val="dk1"/>
              </a:solidFill>
              <a:latin typeface="Malgun Gothic"/>
              <a:ea typeface="Malgun Gothic"/>
              <a:cs typeface="Malgun Gothic"/>
              <a:sym typeface="Malgun Gothic"/>
            </a:endParaRPr>
          </a:p>
          <a:p>
            <a:pPr marL="457200" lvl="0" indent="-298450" algn="l" rtl="0">
              <a:spcBef>
                <a:spcPts val="0"/>
              </a:spcBef>
              <a:spcAft>
                <a:spcPts val="0"/>
              </a:spcAft>
              <a:buClr>
                <a:schemeClr val="dk1"/>
              </a:buClr>
              <a:buSzPts val="1100"/>
              <a:buFont typeface="Malgun Gothic"/>
              <a:buAutoNum type="arabicPeriod"/>
            </a:pPr>
            <a:r>
              <a:rPr lang="en" sz="1100" b="1">
                <a:solidFill>
                  <a:schemeClr val="dk1"/>
                </a:solidFill>
                <a:latin typeface="Malgun Gothic"/>
                <a:ea typeface="Malgun Gothic"/>
                <a:cs typeface="Malgun Gothic"/>
                <a:sym typeface="Malgun Gothic"/>
              </a:rPr>
              <a:t>Cross Country Skiing</a:t>
            </a:r>
            <a:r>
              <a:rPr lang="en" sz="1100">
                <a:solidFill>
                  <a:schemeClr val="dk1"/>
                </a:solidFill>
                <a:latin typeface="Malgun Gothic"/>
                <a:ea typeface="Malgun Gothic"/>
                <a:cs typeface="Malgun Gothic"/>
                <a:sym typeface="Malgun Gothic"/>
              </a:rPr>
              <a:t>: 10.50 more athletes each year.</a:t>
            </a:r>
            <a:endParaRPr sz="1100">
              <a:solidFill>
                <a:schemeClr val="dk1"/>
              </a:solidFill>
              <a:latin typeface="Malgun Gothic"/>
              <a:ea typeface="Malgun Gothic"/>
              <a:cs typeface="Malgun Gothic"/>
              <a:sym typeface="Malgun Gothic"/>
            </a:endParaRPr>
          </a:p>
          <a:p>
            <a:pPr marL="457200" lvl="0" indent="0" algn="l" rtl="0">
              <a:spcBef>
                <a:spcPts val="0"/>
              </a:spcBef>
              <a:spcAft>
                <a:spcPts val="0"/>
              </a:spcAft>
              <a:buNone/>
            </a:pPr>
            <a:endParaRPr sz="1100">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sz="1200">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sz="1200">
              <a:solidFill>
                <a:schemeClr val="dk1"/>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35"/>
          <p:cNvGrpSpPr/>
          <p:nvPr/>
        </p:nvGrpSpPr>
        <p:grpSpPr>
          <a:xfrm>
            <a:off x="3073616" y="2324286"/>
            <a:ext cx="2836355" cy="1833070"/>
            <a:chOff x="1375593" y="3746287"/>
            <a:chExt cx="2836355" cy="2444093"/>
          </a:xfrm>
        </p:grpSpPr>
        <p:sp>
          <p:nvSpPr>
            <p:cNvPr id="278" name="Google Shape;278;p35"/>
            <p:cNvSpPr txBox="1"/>
            <p:nvPr/>
          </p:nvSpPr>
          <p:spPr>
            <a:xfrm>
              <a:off x="1403648" y="4754399"/>
              <a:ext cx="2808300" cy="1108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b="1">
                  <a:solidFill>
                    <a:srgbClr val="3F3F3F"/>
                  </a:solidFill>
                  <a:latin typeface="Calibri"/>
                  <a:ea typeface="Calibri"/>
                  <a:cs typeface="Calibri"/>
                  <a:sym typeface="Calibri"/>
                </a:rPr>
                <a:t>Athlete Participation Over Time</a:t>
              </a:r>
              <a:endParaRPr/>
            </a:p>
          </p:txBody>
        </p:sp>
        <p:grpSp>
          <p:nvGrpSpPr>
            <p:cNvPr id="279" name="Google Shape;279;p35"/>
            <p:cNvGrpSpPr/>
            <p:nvPr/>
          </p:nvGrpSpPr>
          <p:grpSpPr>
            <a:xfrm>
              <a:off x="2282693" y="3746287"/>
              <a:ext cx="1050300" cy="1050300"/>
              <a:chOff x="7432710" y="936245"/>
              <a:chExt cx="1050300" cy="1050300"/>
            </a:xfrm>
          </p:grpSpPr>
          <p:sp>
            <p:nvSpPr>
              <p:cNvPr id="280" name="Google Shape;280;p35"/>
              <p:cNvSpPr/>
              <p:nvPr/>
            </p:nvSpPr>
            <p:spPr>
              <a:xfrm>
                <a:off x="7432710" y="936245"/>
                <a:ext cx="1050300" cy="1050300"/>
              </a:xfrm>
              <a:prstGeom prst="donut">
                <a:avLst>
                  <a:gd name="adj" fmla="val 13200"/>
                </a:avLst>
              </a:prstGeom>
              <a:solidFill>
                <a:srgbClr val="CA00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35"/>
              <p:cNvSpPr txBox="1"/>
              <p:nvPr/>
            </p:nvSpPr>
            <p:spPr>
              <a:xfrm>
                <a:off x="7657098" y="1167562"/>
                <a:ext cx="601500" cy="77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3200" b="1">
                    <a:solidFill>
                      <a:srgbClr val="595959"/>
                    </a:solidFill>
                    <a:latin typeface="Calibri"/>
                    <a:ea typeface="Calibri"/>
                    <a:cs typeface="Calibri"/>
                    <a:sym typeface="Calibri"/>
                  </a:rPr>
                  <a:t>05</a:t>
                </a:r>
                <a:endParaRPr sz="3200" b="1">
                  <a:solidFill>
                    <a:srgbClr val="595959"/>
                  </a:solidFill>
                  <a:latin typeface="Calibri"/>
                  <a:ea typeface="Calibri"/>
                  <a:cs typeface="Calibri"/>
                  <a:sym typeface="Calibri"/>
                </a:endParaRPr>
              </a:p>
            </p:txBody>
          </p:sp>
        </p:grpSp>
        <p:sp>
          <p:nvSpPr>
            <p:cNvPr id="282" name="Google Shape;282;p35"/>
            <p:cNvSpPr/>
            <p:nvPr/>
          </p:nvSpPr>
          <p:spPr>
            <a:xfrm>
              <a:off x="1375593" y="5790180"/>
              <a:ext cx="2807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9090"/>
                </a:lnSpc>
                <a:spcBef>
                  <a:spcPts val="0"/>
                </a:spcBef>
                <a:spcAft>
                  <a:spcPts val="0"/>
                </a:spcAft>
                <a:buNone/>
              </a:pPr>
              <a:r>
                <a:rPr lang="en" sz="1100">
                  <a:solidFill>
                    <a:srgbClr val="A5A5A5"/>
                  </a:solidFill>
                  <a:latin typeface="Calibri"/>
                  <a:ea typeface="Calibri"/>
                  <a:cs typeface="Calibri"/>
                  <a:sym typeface="Calibri"/>
                </a:rPr>
                <a:t>How does the participation of new versus returning athletes differ between the Summer and Winter Olympics?</a:t>
              </a:r>
              <a:endParaRPr sz="1100">
                <a:solidFill>
                  <a:srgbClr val="A5A5A5"/>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a:spLocks noGrp="1"/>
          </p:cNvSpPr>
          <p:nvPr>
            <p:ph type="body" idx="1"/>
          </p:nvPr>
        </p:nvSpPr>
        <p:spPr>
          <a:xfrm>
            <a:off x="395536" y="897564"/>
            <a:ext cx="8402400" cy="3877200"/>
          </a:xfrm>
          <a:prstGeom prst="rect">
            <a:avLst/>
          </a:prstGeom>
          <a:noFill/>
          <a:ln>
            <a:noFill/>
          </a:ln>
        </p:spPr>
        <p:txBody>
          <a:bodyPr spcFirstLastPara="1" wrap="square" lIns="91425" tIns="45700" rIns="91425" bIns="45700" anchor="t" anchorCtr="0">
            <a:normAutofit/>
          </a:bodyPr>
          <a:lstStyle/>
          <a:p>
            <a:pPr marL="0" lvl="0" indent="0" algn="ctr" rtl="0">
              <a:lnSpc>
                <a:spcPct val="109090"/>
              </a:lnSpc>
              <a:spcBef>
                <a:spcPts val="0"/>
              </a:spcBef>
              <a:spcAft>
                <a:spcPts val="0"/>
              </a:spcAft>
              <a:buClr>
                <a:schemeClr val="dk1"/>
              </a:buClr>
              <a:buFont typeface="Arial"/>
              <a:buNone/>
            </a:pPr>
            <a:r>
              <a:rPr lang="en" sz="1100" i="0">
                <a:solidFill>
                  <a:srgbClr val="A5A5A5"/>
                </a:solidFill>
              </a:rPr>
              <a:t>How does the participation of new versus returning athletes differ between the Summer and Winter Olympics?</a:t>
            </a:r>
            <a:endParaRPr/>
          </a:p>
          <a:p>
            <a:pPr marL="342900" lvl="0" indent="-342900" algn="l" rtl="0">
              <a:spcBef>
                <a:spcPts val="0"/>
              </a:spcBef>
              <a:spcAft>
                <a:spcPts val="0"/>
              </a:spcAft>
              <a:buClr>
                <a:schemeClr val="dk1"/>
              </a:buClr>
              <a:buSzPts val="1100"/>
              <a:buFont typeface="Arial"/>
              <a:buNone/>
            </a:pPr>
            <a:endParaRPr/>
          </a:p>
          <a:p>
            <a:pPr marL="342900" lvl="0" indent="-342900" algn="l" rtl="0">
              <a:spcBef>
                <a:spcPts val="0"/>
              </a:spcBef>
              <a:spcAft>
                <a:spcPts val="0"/>
              </a:spcAft>
              <a:buClr>
                <a:srgbClr val="595959"/>
              </a:buClr>
              <a:buSzPts val="1600"/>
              <a:buNone/>
            </a:pPr>
            <a:endParaRPr/>
          </a:p>
        </p:txBody>
      </p:sp>
      <p:sp>
        <p:nvSpPr>
          <p:cNvPr id="288" name="Google Shape;288;p36"/>
          <p:cNvSpPr txBox="1">
            <a:spLocks noGrp="1"/>
          </p:cNvSpPr>
          <p:nvPr>
            <p:ph type="title"/>
          </p:nvPr>
        </p:nvSpPr>
        <p:spPr>
          <a:xfrm>
            <a:off x="-2" y="57150"/>
            <a:ext cx="9144000" cy="597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
              <a:t>Athlete Participation Over Time</a:t>
            </a:r>
            <a:endParaRPr/>
          </a:p>
        </p:txBody>
      </p:sp>
      <p:sp>
        <p:nvSpPr>
          <p:cNvPr id="289" name="Google Shape;289;p36"/>
          <p:cNvSpPr txBox="1"/>
          <p:nvPr/>
        </p:nvSpPr>
        <p:spPr>
          <a:xfrm>
            <a:off x="5902200" y="1646125"/>
            <a:ext cx="2696400" cy="27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Summary</a:t>
            </a:r>
            <a:endParaRPr sz="1600" b="1">
              <a:solidFill>
                <a:schemeClr val="dk1"/>
              </a:solidFill>
            </a:endParaRPr>
          </a:p>
          <a:p>
            <a:pPr marL="0" lvl="0" indent="0" algn="l" rtl="0">
              <a:spcBef>
                <a:spcPts val="0"/>
              </a:spcBef>
              <a:spcAft>
                <a:spcPts val="0"/>
              </a:spcAft>
              <a:buNone/>
            </a:pPr>
            <a:endParaRPr sz="16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We can clearly see through this plot map, that more athletes choose to participate in the summer olympics vs. the winter olympics. </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Throughout the years we can also see that the returning athletes for the summer was continuing in a steady rate. </a:t>
            </a:r>
            <a:endParaRPr sz="1200">
              <a:solidFill>
                <a:schemeClr val="dk1"/>
              </a:solidFill>
            </a:endParaRPr>
          </a:p>
        </p:txBody>
      </p:sp>
      <p:pic>
        <p:nvPicPr>
          <p:cNvPr id="290" name="Google Shape;290;p36"/>
          <p:cNvPicPr preferRelativeResize="0"/>
          <p:nvPr/>
        </p:nvPicPr>
        <p:blipFill rotWithShape="1">
          <a:blip r:embed="rId3">
            <a:alphaModFix/>
          </a:blip>
          <a:srcRect r="2619"/>
          <a:stretch/>
        </p:blipFill>
        <p:spPr>
          <a:xfrm>
            <a:off x="214750" y="1484300"/>
            <a:ext cx="5364849" cy="3093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grpSp>
        <p:nvGrpSpPr>
          <p:cNvPr id="295" name="Google Shape;295;p37"/>
          <p:cNvGrpSpPr/>
          <p:nvPr/>
        </p:nvGrpSpPr>
        <p:grpSpPr>
          <a:xfrm>
            <a:off x="3073625" y="2324286"/>
            <a:ext cx="2836346" cy="1833007"/>
            <a:chOff x="1375602" y="3746287"/>
            <a:chExt cx="2836346" cy="2444009"/>
          </a:xfrm>
        </p:grpSpPr>
        <p:sp>
          <p:nvSpPr>
            <p:cNvPr id="296" name="Google Shape;296;p37"/>
            <p:cNvSpPr txBox="1"/>
            <p:nvPr/>
          </p:nvSpPr>
          <p:spPr>
            <a:xfrm>
              <a:off x="1403648" y="4754399"/>
              <a:ext cx="28083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b="1">
                  <a:solidFill>
                    <a:srgbClr val="3F3F3F"/>
                  </a:solidFill>
                  <a:latin typeface="Calibri"/>
                  <a:ea typeface="Calibri"/>
                  <a:cs typeface="Calibri"/>
                  <a:sym typeface="Calibri"/>
                </a:rPr>
                <a:t>Geographic Analysis</a:t>
              </a:r>
              <a:endParaRPr/>
            </a:p>
          </p:txBody>
        </p:sp>
        <p:grpSp>
          <p:nvGrpSpPr>
            <p:cNvPr id="297" name="Google Shape;297;p37"/>
            <p:cNvGrpSpPr/>
            <p:nvPr/>
          </p:nvGrpSpPr>
          <p:grpSpPr>
            <a:xfrm>
              <a:off x="2282693" y="3746287"/>
              <a:ext cx="1050300" cy="1050300"/>
              <a:chOff x="7432710" y="936245"/>
              <a:chExt cx="1050300" cy="1050300"/>
            </a:xfrm>
          </p:grpSpPr>
          <p:sp>
            <p:nvSpPr>
              <p:cNvPr id="298" name="Google Shape;298;p37"/>
              <p:cNvSpPr/>
              <p:nvPr/>
            </p:nvSpPr>
            <p:spPr>
              <a:xfrm>
                <a:off x="7432710" y="936245"/>
                <a:ext cx="1050300" cy="1050300"/>
              </a:xfrm>
              <a:prstGeom prst="donut">
                <a:avLst>
                  <a:gd name="adj" fmla="val 13200"/>
                </a:avLst>
              </a:prstGeom>
              <a:solidFill>
                <a:srgbClr val="CA00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37"/>
              <p:cNvSpPr txBox="1"/>
              <p:nvPr/>
            </p:nvSpPr>
            <p:spPr>
              <a:xfrm>
                <a:off x="7657098" y="1167562"/>
                <a:ext cx="601500" cy="77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3200" b="1">
                    <a:solidFill>
                      <a:srgbClr val="595959"/>
                    </a:solidFill>
                    <a:latin typeface="Calibri"/>
                    <a:ea typeface="Calibri"/>
                    <a:cs typeface="Calibri"/>
                    <a:sym typeface="Calibri"/>
                  </a:rPr>
                  <a:t>06</a:t>
                </a:r>
                <a:endParaRPr sz="3200" b="1">
                  <a:solidFill>
                    <a:srgbClr val="595959"/>
                  </a:solidFill>
                  <a:latin typeface="Calibri"/>
                  <a:ea typeface="Calibri"/>
                  <a:cs typeface="Calibri"/>
                  <a:sym typeface="Calibri"/>
                </a:endParaRPr>
              </a:p>
            </p:txBody>
          </p:sp>
        </p:grpSp>
        <p:sp>
          <p:nvSpPr>
            <p:cNvPr id="300" name="Google Shape;300;p37"/>
            <p:cNvSpPr/>
            <p:nvPr/>
          </p:nvSpPr>
          <p:spPr>
            <a:xfrm>
              <a:off x="1375602" y="5316096"/>
              <a:ext cx="2807100" cy="874200"/>
            </a:xfrm>
            <a:prstGeom prst="rect">
              <a:avLst/>
            </a:prstGeom>
            <a:noFill/>
            <a:ln>
              <a:noFill/>
            </a:ln>
          </p:spPr>
          <p:txBody>
            <a:bodyPr spcFirstLastPara="1" wrap="square" lIns="91425" tIns="45700" rIns="91425" bIns="45700" anchor="t" anchorCtr="0">
              <a:noAutofit/>
            </a:bodyPr>
            <a:lstStyle/>
            <a:p>
              <a:pPr marL="0" marR="0" lvl="0" indent="0" algn="ctr" rtl="0">
                <a:lnSpc>
                  <a:spcPct val="109090"/>
                </a:lnSpc>
                <a:spcBef>
                  <a:spcPts val="0"/>
                </a:spcBef>
                <a:spcAft>
                  <a:spcPts val="0"/>
                </a:spcAft>
                <a:buNone/>
              </a:pPr>
              <a:r>
                <a:rPr lang="en" sz="1100">
                  <a:solidFill>
                    <a:srgbClr val="A5A5A5"/>
                  </a:solidFill>
                  <a:latin typeface="Calibri"/>
                  <a:ea typeface="Calibri"/>
                  <a:cs typeface="Calibri"/>
                  <a:sym typeface="Calibri"/>
                </a:rPr>
                <a:t>Which countries have the highest participation in the Summer and Winter Olympics?</a:t>
              </a:r>
              <a:endParaRPr sz="1100">
                <a:solidFill>
                  <a:srgbClr val="A5A5A5"/>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a:spLocks noGrp="1"/>
          </p:cNvSpPr>
          <p:nvPr>
            <p:ph type="body" idx="1"/>
          </p:nvPr>
        </p:nvSpPr>
        <p:spPr>
          <a:xfrm>
            <a:off x="6148425" y="2330450"/>
            <a:ext cx="2514900" cy="40101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100"/>
              </a:spcBef>
              <a:spcAft>
                <a:spcPts val="0"/>
              </a:spcAft>
              <a:buClr>
                <a:schemeClr val="dk1"/>
              </a:buClr>
              <a:buSzPts val="1100"/>
              <a:buFont typeface="Arial"/>
              <a:buNone/>
            </a:pPr>
            <a:r>
              <a:rPr lang="en" sz="1100" b="1" i="0">
                <a:solidFill>
                  <a:schemeClr val="dk1"/>
                </a:solidFill>
                <a:latin typeface="Arial"/>
                <a:ea typeface="Arial"/>
                <a:cs typeface="Arial"/>
                <a:sym typeface="Arial"/>
              </a:rPr>
              <a:t>Olympic Participation Summary (1980-2016)</a:t>
            </a:r>
            <a:endParaRPr sz="1100" b="1" i="0">
              <a:solidFill>
                <a:schemeClr val="dk1"/>
              </a:solidFill>
              <a:latin typeface="Arial"/>
              <a:ea typeface="Arial"/>
              <a:cs typeface="Arial"/>
              <a:sym typeface="Arial"/>
            </a:endParaRPr>
          </a:p>
          <a:p>
            <a:pPr marL="457200" lvl="0" indent="-298450" algn="l" rtl="0">
              <a:lnSpc>
                <a:spcPct val="115000"/>
              </a:lnSpc>
              <a:spcBef>
                <a:spcPts val="1100"/>
              </a:spcBef>
              <a:spcAft>
                <a:spcPts val="0"/>
              </a:spcAft>
              <a:buClr>
                <a:schemeClr val="dk1"/>
              </a:buClr>
              <a:buSzPts val="1100"/>
              <a:buChar char="●"/>
            </a:pPr>
            <a:r>
              <a:rPr lang="en" sz="1100" b="1" i="0">
                <a:solidFill>
                  <a:schemeClr val="dk1"/>
                </a:solidFill>
                <a:latin typeface="Arial"/>
                <a:ea typeface="Arial"/>
                <a:cs typeface="Arial"/>
                <a:sym typeface="Arial"/>
              </a:rPr>
              <a:t>218 territories/countries</a:t>
            </a:r>
            <a:r>
              <a:rPr lang="en" sz="1100" i="0">
                <a:solidFill>
                  <a:schemeClr val="dk1"/>
                </a:solidFill>
                <a:latin typeface="Arial"/>
                <a:ea typeface="Arial"/>
                <a:cs typeface="Arial"/>
                <a:sym typeface="Arial"/>
              </a:rPr>
              <a:t> across the world have athletes compete in both Summer and Winter Olympics.</a:t>
            </a:r>
            <a:endParaRPr sz="1100" i="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 sz="1100" i="0">
                <a:solidFill>
                  <a:schemeClr val="dk1"/>
                </a:solidFill>
                <a:latin typeface="Arial"/>
                <a:ea typeface="Arial"/>
                <a:cs typeface="Arial"/>
                <a:sym typeface="Arial"/>
              </a:rPr>
              <a:t>Participation is higher in Summer Olympics vs WInter Olympics</a:t>
            </a:r>
            <a:endParaRPr sz="1100" i="0">
              <a:solidFill>
                <a:schemeClr val="dk1"/>
              </a:solidFill>
              <a:latin typeface="Arial"/>
              <a:ea typeface="Arial"/>
              <a:cs typeface="Arial"/>
              <a:sym typeface="Arial"/>
            </a:endParaRPr>
          </a:p>
          <a:p>
            <a:pPr marL="457200" lvl="0" indent="0" algn="l" rtl="0">
              <a:lnSpc>
                <a:spcPct val="115000"/>
              </a:lnSpc>
              <a:spcBef>
                <a:spcPts val="1100"/>
              </a:spcBef>
              <a:spcAft>
                <a:spcPts val="0"/>
              </a:spcAft>
              <a:buNone/>
            </a:pPr>
            <a:endParaRPr sz="1100" i="0">
              <a:solidFill>
                <a:schemeClr val="dk1"/>
              </a:solidFill>
              <a:latin typeface="Arial"/>
              <a:ea typeface="Arial"/>
              <a:cs typeface="Arial"/>
              <a:sym typeface="Arial"/>
            </a:endParaRPr>
          </a:p>
          <a:p>
            <a:pPr marL="457200" lvl="0" indent="0" algn="l" rtl="0">
              <a:lnSpc>
                <a:spcPct val="115000"/>
              </a:lnSpc>
              <a:spcBef>
                <a:spcPts val="1100"/>
              </a:spcBef>
              <a:spcAft>
                <a:spcPts val="0"/>
              </a:spcAft>
              <a:buNone/>
            </a:pPr>
            <a:endParaRPr sz="1100" i="0">
              <a:solidFill>
                <a:schemeClr val="dk1"/>
              </a:solidFill>
              <a:latin typeface="Arial"/>
              <a:ea typeface="Arial"/>
              <a:cs typeface="Arial"/>
              <a:sym typeface="Arial"/>
            </a:endParaRPr>
          </a:p>
          <a:p>
            <a:pPr marL="457200" lvl="0" indent="0" algn="l" rtl="0">
              <a:lnSpc>
                <a:spcPct val="115000"/>
              </a:lnSpc>
              <a:spcBef>
                <a:spcPts val="1100"/>
              </a:spcBef>
              <a:spcAft>
                <a:spcPts val="1100"/>
              </a:spcAft>
              <a:buNone/>
            </a:pPr>
            <a:endParaRPr sz="1100" i="0">
              <a:solidFill>
                <a:schemeClr val="dk1"/>
              </a:solidFill>
              <a:latin typeface="Arial"/>
              <a:ea typeface="Arial"/>
              <a:cs typeface="Arial"/>
              <a:sym typeface="Arial"/>
            </a:endParaRPr>
          </a:p>
        </p:txBody>
      </p:sp>
      <p:sp>
        <p:nvSpPr>
          <p:cNvPr id="306" name="Google Shape;306;p38"/>
          <p:cNvSpPr txBox="1">
            <a:spLocks noGrp="1"/>
          </p:cNvSpPr>
          <p:nvPr>
            <p:ph type="title"/>
          </p:nvPr>
        </p:nvSpPr>
        <p:spPr>
          <a:xfrm>
            <a:off x="-2" y="57150"/>
            <a:ext cx="9144000" cy="597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500"/>
              <a:buFont typeface="Calibri"/>
              <a:buNone/>
            </a:pPr>
            <a:r>
              <a:rPr lang="en"/>
              <a:t>Geographic Analysis:</a:t>
            </a:r>
            <a:endParaRPr/>
          </a:p>
        </p:txBody>
      </p:sp>
      <p:pic>
        <p:nvPicPr>
          <p:cNvPr id="307" name="Google Shape;307;p38"/>
          <p:cNvPicPr preferRelativeResize="0"/>
          <p:nvPr/>
        </p:nvPicPr>
        <p:blipFill>
          <a:blip r:embed="rId3">
            <a:alphaModFix/>
          </a:blip>
          <a:stretch>
            <a:fillRect/>
          </a:stretch>
        </p:blipFill>
        <p:spPr>
          <a:xfrm>
            <a:off x="385975" y="1582050"/>
            <a:ext cx="5762450" cy="3260449"/>
          </a:xfrm>
          <a:prstGeom prst="rect">
            <a:avLst/>
          </a:prstGeom>
          <a:noFill/>
          <a:ln>
            <a:noFill/>
          </a:ln>
        </p:spPr>
      </p:pic>
      <p:sp>
        <p:nvSpPr>
          <p:cNvPr id="308" name="Google Shape;308;p38"/>
          <p:cNvSpPr txBox="1"/>
          <p:nvPr/>
        </p:nvSpPr>
        <p:spPr>
          <a:xfrm>
            <a:off x="549950" y="1082900"/>
            <a:ext cx="8317500" cy="306300"/>
          </a:xfrm>
          <a:prstGeom prst="rect">
            <a:avLst/>
          </a:prstGeom>
          <a:noFill/>
          <a:ln>
            <a:noFill/>
          </a:ln>
        </p:spPr>
        <p:txBody>
          <a:bodyPr spcFirstLastPara="1" wrap="square" lIns="91425" tIns="91425" rIns="91425" bIns="91425" anchor="t" anchorCtr="0">
            <a:noAutofit/>
          </a:bodyPr>
          <a:lstStyle/>
          <a:p>
            <a:pPr marL="0" lvl="0" indent="0" algn="ctr" rtl="0">
              <a:lnSpc>
                <a:spcPct val="109090"/>
              </a:lnSpc>
              <a:spcBef>
                <a:spcPts val="0"/>
              </a:spcBef>
              <a:spcAft>
                <a:spcPts val="0"/>
              </a:spcAft>
              <a:buClr>
                <a:schemeClr val="dk1"/>
              </a:buClr>
              <a:buFont typeface="Arial"/>
              <a:buNone/>
            </a:pPr>
            <a:r>
              <a:rPr lang="en" b="1">
                <a:solidFill>
                  <a:schemeClr val="dk1"/>
                </a:solidFill>
                <a:latin typeface="Calibri"/>
                <a:ea typeface="Calibri"/>
                <a:cs typeface="Calibri"/>
                <a:sym typeface="Calibri"/>
              </a:rPr>
              <a:t>What countries have the highest participation in the Summer and Winter Olympics?</a:t>
            </a:r>
            <a:endParaRPr b="1" i="1">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body" idx="1"/>
          </p:nvPr>
        </p:nvSpPr>
        <p:spPr>
          <a:xfrm>
            <a:off x="395536" y="897564"/>
            <a:ext cx="8402400" cy="3877200"/>
          </a:xfrm>
          <a:prstGeom prst="rect">
            <a:avLst/>
          </a:prstGeom>
          <a:noFill/>
          <a:ln>
            <a:noFill/>
          </a:ln>
        </p:spPr>
        <p:txBody>
          <a:bodyPr spcFirstLastPara="1" wrap="square" lIns="91425" tIns="45700" rIns="91425" bIns="45700" anchor="t" anchorCtr="0">
            <a:normAutofit/>
          </a:bodyPr>
          <a:lstStyle/>
          <a:p>
            <a:pPr marL="0" lvl="0" indent="0" algn="ctr" rtl="0">
              <a:lnSpc>
                <a:spcPct val="115000"/>
              </a:lnSpc>
              <a:spcBef>
                <a:spcPts val="1200"/>
              </a:spcBef>
              <a:spcAft>
                <a:spcPts val="0"/>
              </a:spcAft>
              <a:buClr>
                <a:schemeClr val="dk1"/>
              </a:buClr>
              <a:buSzPts val="1100"/>
              <a:buNone/>
            </a:pPr>
            <a:r>
              <a:rPr lang="en" sz="2000" b="1" i="0">
                <a:solidFill>
                  <a:schemeClr val="dk2"/>
                </a:solidFill>
                <a:latin typeface="Arial"/>
                <a:ea typeface="Arial"/>
                <a:cs typeface="Arial"/>
                <a:sym typeface="Arial"/>
              </a:rPr>
              <a:t>Introduction</a:t>
            </a:r>
            <a:endParaRPr sz="2000" b="1" i="0">
              <a:solidFill>
                <a:schemeClr val="dk2"/>
              </a:solidFill>
              <a:latin typeface="Arial"/>
              <a:ea typeface="Arial"/>
              <a:cs typeface="Arial"/>
              <a:sym typeface="Arial"/>
            </a:endParaRPr>
          </a:p>
          <a:p>
            <a:pPr marL="0" lvl="0" indent="0" algn="ctr" rtl="0">
              <a:lnSpc>
                <a:spcPct val="115000"/>
              </a:lnSpc>
              <a:spcBef>
                <a:spcPts val="1200"/>
              </a:spcBef>
              <a:spcAft>
                <a:spcPts val="0"/>
              </a:spcAft>
              <a:buClr>
                <a:schemeClr val="dk1"/>
              </a:buClr>
              <a:buSzPts val="1100"/>
              <a:buNone/>
            </a:pPr>
            <a:r>
              <a:rPr lang="en" i="0">
                <a:solidFill>
                  <a:schemeClr val="dk2"/>
                </a:solidFill>
                <a:latin typeface="Arial"/>
                <a:ea typeface="Arial"/>
                <a:cs typeface="Arial"/>
                <a:sym typeface="Arial"/>
              </a:rPr>
              <a:t>In this project, we will discuss the history of the Olympic games from 1980 to 2016, exploring the performances of countries across both Summer and Winter Olympics. Our analysis will focus on comparing these performances, breaking down specific sports by gender to uncover trends and insights over the years. Through this study, we aim to highlight the evolving dynamics of global competition.</a:t>
            </a:r>
            <a:endParaRPr i="0">
              <a:solidFill>
                <a:schemeClr val="dk2"/>
              </a:solidFill>
              <a:latin typeface="Arial"/>
              <a:ea typeface="Arial"/>
              <a:cs typeface="Arial"/>
              <a:sym typeface="Arial"/>
            </a:endParaRPr>
          </a:p>
          <a:p>
            <a:pPr marL="342900" lvl="0" indent="-342900" algn="l" rtl="0">
              <a:spcBef>
                <a:spcPts val="1200"/>
              </a:spcBef>
              <a:spcAft>
                <a:spcPts val="0"/>
              </a:spcAft>
              <a:buClr>
                <a:srgbClr val="595959"/>
              </a:buClr>
              <a:buSzPts val="1600"/>
              <a:buNone/>
            </a:pPr>
            <a:endParaRPr sz="2000" b="1" i="0">
              <a:solidFill>
                <a:schemeClr val="dk2"/>
              </a:solidFill>
              <a:latin typeface="Arial"/>
              <a:ea typeface="Arial"/>
              <a:cs typeface="Arial"/>
              <a:sym typeface="Arial"/>
            </a:endParaRPr>
          </a:p>
          <a:p>
            <a:pPr marL="342900" lvl="0" indent="-342900" algn="l" rtl="0">
              <a:spcBef>
                <a:spcPts val="0"/>
              </a:spcBef>
              <a:spcAft>
                <a:spcPts val="0"/>
              </a:spcAft>
              <a:buClr>
                <a:srgbClr val="595959"/>
              </a:buClr>
              <a:buSzPts val="1600"/>
              <a:buNone/>
            </a:pPr>
            <a:endParaRPr sz="2000" b="1" i="0">
              <a:solidFill>
                <a:schemeClr val="dk2"/>
              </a:solidFill>
              <a:latin typeface="Arial"/>
              <a:ea typeface="Arial"/>
              <a:cs typeface="Arial"/>
              <a:sym typeface="Arial"/>
            </a:endParaRPr>
          </a:p>
          <a:p>
            <a:pPr marL="342900" lvl="0" indent="-342900" algn="l" rtl="0">
              <a:spcBef>
                <a:spcPts val="0"/>
              </a:spcBef>
              <a:spcAft>
                <a:spcPts val="0"/>
              </a:spcAft>
              <a:buClr>
                <a:srgbClr val="595959"/>
              </a:buClr>
              <a:buSzPts val="1600"/>
              <a:buNone/>
            </a:pPr>
            <a:endParaRPr sz="2000" b="1" i="0">
              <a:solidFill>
                <a:schemeClr val="dk2"/>
              </a:solidFill>
              <a:latin typeface="Arial"/>
              <a:ea typeface="Arial"/>
              <a:cs typeface="Arial"/>
              <a:sym typeface="Arial"/>
            </a:endParaRPr>
          </a:p>
        </p:txBody>
      </p:sp>
      <p:sp>
        <p:nvSpPr>
          <p:cNvPr id="136" name="Google Shape;136;p21"/>
          <p:cNvSpPr txBox="1">
            <a:spLocks noGrp="1"/>
          </p:cNvSpPr>
          <p:nvPr>
            <p:ph type="title"/>
          </p:nvPr>
        </p:nvSpPr>
        <p:spPr>
          <a:xfrm>
            <a:off x="-2" y="57150"/>
            <a:ext cx="9144000" cy="597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500"/>
              <a:buFont typeface="Calibri"/>
              <a:buNone/>
            </a:pPr>
            <a:r>
              <a:rPr lang="en"/>
              <a:t>Olympic Game Analysis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body" idx="1"/>
          </p:nvPr>
        </p:nvSpPr>
        <p:spPr>
          <a:xfrm>
            <a:off x="395536" y="897564"/>
            <a:ext cx="8402400" cy="3877200"/>
          </a:xfrm>
          <a:prstGeom prst="rect">
            <a:avLst/>
          </a:prstGeom>
        </p:spPr>
        <p:txBody>
          <a:bodyPr spcFirstLastPara="1" wrap="square" lIns="91425" tIns="45700" rIns="91425" bIns="45700" anchor="t" anchorCtr="0">
            <a:normAutofit/>
          </a:bodyPr>
          <a:lstStyle/>
          <a:p>
            <a:pPr marL="0" lvl="0" indent="0" algn="l" rtl="0">
              <a:spcBef>
                <a:spcPts val="320"/>
              </a:spcBef>
              <a:spcAft>
                <a:spcPts val="0"/>
              </a:spcAft>
              <a:buNone/>
            </a:pPr>
            <a:endParaRPr/>
          </a:p>
        </p:txBody>
      </p:sp>
      <p:sp>
        <p:nvSpPr>
          <p:cNvPr id="314" name="Google Shape;314;p39"/>
          <p:cNvSpPr txBox="1">
            <a:spLocks noGrp="1"/>
          </p:cNvSpPr>
          <p:nvPr>
            <p:ph type="title"/>
          </p:nvPr>
        </p:nvSpPr>
        <p:spPr>
          <a:xfrm>
            <a:off x="-2" y="57150"/>
            <a:ext cx="9144000" cy="59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500"/>
              <a:buFont typeface="Calibri"/>
              <a:buNone/>
            </a:pPr>
            <a:r>
              <a:rPr lang="en"/>
              <a:t>Geographic Analysis:</a:t>
            </a:r>
            <a:endParaRPr/>
          </a:p>
        </p:txBody>
      </p:sp>
      <p:pic>
        <p:nvPicPr>
          <p:cNvPr id="315" name="Google Shape;315;p39"/>
          <p:cNvPicPr preferRelativeResize="0"/>
          <p:nvPr/>
        </p:nvPicPr>
        <p:blipFill>
          <a:blip r:embed="rId3">
            <a:alphaModFix/>
          </a:blip>
          <a:stretch>
            <a:fillRect/>
          </a:stretch>
        </p:blipFill>
        <p:spPr>
          <a:xfrm>
            <a:off x="395525" y="897575"/>
            <a:ext cx="5482551" cy="3655024"/>
          </a:xfrm>
          <a:prstGeom prst="rect">
            <a:avLst/>
          </a:prstGeom>
          <a:noFill/>
          <a:ln>
            <a:noFill/>
          </a:ln>
        </p:spPr>
      </p:pic>
      <p:sp>
        <p:nvSpPr>
          <p:cNvPr id="316" name="Google Shape;316;p39"/>
          <p:cNvSpPr txBox="1"/>
          <p:nvPr/>
        </p:nvSpPr>
        <p:spPr>
          <a:xfrm>
            <a:off x="5827750" y="1076288"/>
            <a:ext cx="2919900" cy="329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100" b="1">
                <a:solidFill>
                  <a:schemeClr val="dk1"/>
                </a:solidFill>
              </a:rPr>
              <a:t>Olympic Participation (1980-2016)</a:t>
            </a:r>
            <a:endParaRPr sz="1100" b="1">
              <a:solidFill>
                <a:schemeClr val="dk1"/>
              </a:solidFill>
            </a:endParaRPr>
          </a:p>
          <a:p>
            <a:pPr marL="457200" lvl="0" indent="-298450" algn="l" rtl="0">
              <a:spcBef>
                <a:spcPts val="1100"/>
              </a:spcBef>
              <a:spcAft>
                <a:spcPts val="0"/>
              </a:spcAft>
              <a:buClr>
                <a:schemeClr val="dk1"/>
              </a:buClr>
              <a:buSzPts val="1100"/>
              <a:buChar char="●"/>
            </a:pPr>
            <a:r>
              <a:rPr lang="en" sz="1100" b="1">
                <a:solidFill>
                  <a:schemeClr val="dk1"/>
                </a:solidFill>
              </a:rPr>
              <a:t>USA: </a:t>
            </a:r>
            <a:endParaRPr sz="1100" b="1">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6,642 (Summer) </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2,609 (Winter)</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9,251 Total Entries</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Canada: </a:t>
            </a:r>
            <a:endParaRPr sz="1100" b="1">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3,949 (Summer) </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2,097 (Winter)</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6,046 Total Entries</a:t>
            </a:r>
            <a:endParaRPr sz="1100" b="1">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Italy: </a:t>
            </a:r>
            <a:endParaRPr sz="1100" b="1">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4,007 (Summer) </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1,771 (Winter)</a:t>
            </a: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5,778 Total Entries</a:t>
            </a:r>
            <a:endParaRPr sz="25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grpSp>
        <p:nvGrpSpPr>
          <p:cNvPr id="321" name="Google Shape;321;p40"/>
          <p:cNvGrpSpPr/>
          <p:nvPr/>
        </p:nvGrpSpPr>
        <p:grpSpPr>
          <a:xfrm>
            <a:off x="2908625" y="2324286"/>
            <a:ext cx="3363975" cy="1833064"/>
            <a:chOff x="1210602" y="3746287"/>
            <a:chExt cx="3363975" cy="2444085"/>
          </a:xfrm>
        </p:grpSpPr>
        <p:sp>
          <p:nvSpPr>
            <p:cNvPr id="322" name="Google Shape;322;p40"/>
            <p:cNvSpPr txBox="1"/>
            <p:nvPr/>
          </p:nvSpPr>
          <p:spPr>
            <a:xfrm>
              <a:off x="1210677" y="4754406"/>
              <a:ext cx="3363900" cy="1108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b="1">
                  <a:solidFill>
                    <a:srgbClr val="3F3F3F"/>
                  </a:solidFill>
                  <a:latin typeface="Calibri"/>
                  <a:ea typeface="Calibri"/>
                  <a:cs typeface="Calibri"/>
                  <a:sym typeface="Calibri"/>
                </a:rPr>
                <a:t>Countries Winning the Most Gold Medals:</a:t>
              </a:r>
              <a:endParaRPr/>
            </a:p>
          </p:txBody>
        </p:sp>
        <p:grpSp>
          <p:nvGrpSpPr>
            <p:cNvPr id="323" name="Google Shape;323;p40"/>
            <p:cNvGrpSpPr/>
            <p:nvPr/>
          </p:nvGrpSpPr>
          <p:grpSpPr>
            <a:xfrm>
              <a:off x="2282693" y="3746287"/>
              <a:ext cx="1050300" cy="1050300"/>
              <a:chOff x="7432710" y="936245"/>
              <a:chExt cx="1050300" cy="1050300"/>
            </a:xfrm>
          </p:grpSpPr>
          <p:sp>
            <p:nvSpPr>
              <p:cNvPr id="324" name="Google Shape;324;p40"/>
              <p:cNvSpPr/>
              <p:nvPr/>
            </p:nvSpPr>
            <p:spPr>
              <a:xfrm>
                <a:off x="7432710" y="936245"/>
                <a:ext cx="1050300" cy="1050300"/>
              </a:xfrm>
              <a:prstGeom prst="donut">
                <a:avLst>
                  <a:gd name="adj" fmla="val 13200"/>
                </a:avLst>
              </a:prstGeom>
              <a:solidFill>
                <a:srgbClr val="CA00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40"/>
              <p:cNvSpPr txBox="1"/>
              <p:nvPr/>
            </p:nvSpPr>
            <p:spPr>
              <a:xfrm>
                <a:off x="7657098" y="1167562"/>
                <a:ext cx="601500" cy="77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3200" b="1">
                    <a:solidFill>
                      <a:srgbClr val="595959"/>
                    </a:solidFill>
                    <a:latin typeface="Calibri"/>
                    <a:ea typeface="Calibri"/>
                    <a:cs typeface="Calibri"/>
                    <a:sym typeface="Calibri"/>
                  </a:rPr>
                  <a:t>07</a:t>
                </a:r>
                <a:endParaRPr sz="3200" b="1">
                  <a:solidFill>
                    <a:srgbClr val="595959"/>
                  </a:solidFill>
                  <a:latin typeface="Calibri"/>
                  <a:ea typeface="Calibri"/>
                  <a:cs typeface="Calibri"/>
                  <a:sym typeface="Calibri"/>
                </a:endParaRPr>
              </a:p>
            </p:txBody>
          </p:sp>
        </p:grpSp>
        <p:sp>
          <p:nvSpPr>
            <p:cNvPr id="326" name="Google Shape;326;p40"/>
            <p:cNvSpPr/>
            <p:nvPr/>
          </p:nvSpPr>
          <p:spPr>
            <a:xfrm>
              <a:off x="1210602" y="5790172"/>
              <a:ext cx="336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9090"/>
                </a:lnSpc>
                <a:spcBef>
                  <a:spcPts val="0"/>
                </a:spcBef>
                <a:spcAft>
                  <a:spcPts val="0"/>
                </a:spcAft>
                <a:buNone/>
              </a:pPr>
              <a:r>
                <a:rPr lang="en" sz="1100">
                  <a:solidFill>
                    <a:srgbClr val="A5A5A5"/>
                  </a:solidFill>
                  <a:latin typeface="Calibri"/>
                  <a:ea typeface="Calibri"/>
                  <a:cs typeface="Calibri"/>
                  <a:sym typeface="Calibri"/>
                </a:rPr>
                <a:t>Which countries win the most in the Summer and Winter Olympics, and how does hosting the Games affect a country's performance?</a:t>
              </a:r>
              <a:endParaRPr sz="1100">
                <a:solidFill>
                  <a:srgbClr val="A5A5A5"/>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1"/>
          <p:cNvSpPr txBox="1">
            <a:spLocks noGrp="1"/>
          </p:cNvSpPr>
          <p:nvPr>
            <p:ph type="title"/>
          </p:nvPr>
        </p:nvSpPr>
        <p:spPr>
          <a:xfrm>
            <a:off x="-181677" y="2079125"/>
            <a:ext cx="9144000" cy="597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
              <a:t>Countries Winning the Most Gold Medals:</a:t>
            </a:r>
            <a:endParaRPr/>
          </a:p>
        </p:txBody>
      </p:sp>
      <p:pic>
        <p:nvPicPr>
          <p:cNvPr id="332" name="Google Shape;332;p41"/>
          <p:cNvPicPr preferRelativeResize="0"/>
          <p:nvPr/>
        </p:nvPicPr>
        <p:blipFill>
          <a:blip r:embed="rId3">
            <a:alphaModFix/>
          </a:blip>
          <a:stretch>
            <a:fillRect/>
          </a:stretch>
        </p:blipFill>
        <p:spPr>
          <a:xfrm>
            <a:off x="0" y="1026250"/>
            <a:ext cx="6375226" cy="4148500"/>
          </a:xfrm>
          <a:prstGeom prst="rect">
            <a:avLst/>
          </a:prstGeom>
          <a:noFill/>
          <a:ln>
            <a:noFill/>
          </a:ln>
        </p:spPr>
      </p:pic>
      <p:sp>
        <p:nvSpPr>
          <p:cNvPr id="333" name="Google Shape;333;p41"/>
          <p:cNvSpPr txBox="1"/>
          <p:nvPr/>
        </p:nvSpPr>
        <p:spPr>
          <a:xfrm>
            <a:off x="7291350" y="1598650"/>
            <a:ext cx="1320300" cy="19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chemeClr val="dk1"/>
              </a:solidFill>
              <a:latin typeface="Malgun Gothic"/>
              <a:ea typeface="Malgun Gothic"/>
              <a:cs typeface="Malgun Gothic"/>
              <a:sym typeface="Malgun Gothic"/>
            </a:endParaRPr>
          </a:p>
        </p:txBody>
      </p:sp>
      <p:sp>
        <p:nvSpPr>
          <p:cNvPr id="334" name="Google Shape;334;p41"/>
          <p:cNvSpPr txBox="1"/>
          <p:nvPr/>
        </p:nvSpPr>
        <p:spPr>
          <a:xfrm>
            <a:off x="5777875" y="1172175"/>
            <a:ext cx="3366000" cy="326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b="1">
                <a:solidFill>
                  <a:schemeClr val="dk1"/>
                </a:solidFill>
                <a:latin typeface="Malgun Gothic"/>
                <a:ea typeface="Malgun Gothic"/>
                <a:cs typeface="Malgun Gothic"/>
                <a:sym typeface="Malgun Gothic"/>
              </a:rPr>
              <a:t>Summary</a:t>
            </a:r>
            <a:endParaRPr sz="1200" b="1">
              <a:solidFill>
                <a:schemeClr val="dk1"/>
              </a:solidFill>
              <a:latin typeface="Malgun Gothic"/>
              <a:ea typeface="Malgun Gothic"/>
              <a:cs typeface="Malgun Gothic"/>
              <a:sym typeface="Malgun Gothic"/>
            </a:endParaRPr>
          </a:p>
          <a:p>
            <a:pPr marL="457200" lvl="0" indent="-279400" algn="l" rtl="0">
              <a:lnSpc>
                <a:spcPct val="115000"/>
              </a:lnSpc>
              <a:spcBef>
                <a:spcPts val="1200"/>
              </a:spcBef>
              <a:spcAft>
                <a:spcPts val="0"/>
              </a:spcAft>
              <a:buClr>
                <a:schemeClr val="dk1"/>
              </a:buClr>
              <a:buSzPts val="800"/>
              <a:buChar char="●"/>
            </a:pPr>
            <a:r>
              <a:rPr lang="en" sz="1200">
                <a:solidFill>
                  <a:schemeClr val="dk1"/>
                </a:solidFill>
              </a:rPr>
              <a:t>While many countries typically achieve higher participation and win more gold medals in the Summer Olympics compared to the Winter Games, Canada stands out as an exception. </a:t>
            </a:r>
            <a:endParaRPr sz="1200">
              <a:solidFill>
                <a:schemeClr val="dk1"/>
              </a:solidFill>
            </a:endParaRPr>
          </a:p>
          <a:p>
            <a:pPr marL="457200" lvl="0" indent="0" algn="l" rtl="0">
              <a:lnSpc>
                <a:spcPct val="115000"/>
              </a:lnSpc>
              <a:spcBef>
                <a:spcPts val="1200"/>
              </a:spcBef>
              <a:spcAft>
                <a:spcPts val="0"/>
              </a:spcAft>
              <a:buNone/>
            </a:pPr>
            <a:endParaRPr sz="1200">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1200">
                <a:solidFill>
                  <a:schemeClr val="dk1"/>
                </a:solidFill>
              </a:rPr>
              <a:t>They perform notably better during the Winter Olympics than the Summer Olympics.</a:t>
            </a:r>
            <a:endParaRPr sz="1200">
              <a:solidFill>
                <a:schemeClr val="dk1"/>
              </a:solidFill>
            </a:endParaRPr>
          </a:p>
          <a:p>
            <a:pPr marL="457200" lvl="0" indent="0" algn="l" rtl="0">
              <a:spcBef>
                <a:spcPts val="1200"/>
              </a:spcBef>
              <a:spcAft>
                <a:spcPts val="0"/>
              </a:spcAft>
              <a:buNone/>
            </a:pPr>
            <a:endParaRPr sz="1600">
              <a:solidFill>
                <a:schemeClr val="dk1"/>
              </a:solidFill>
              <a:latin typeface="Malgun Gothic"/>
              <a:ea typeface="Malgun Gothic"/>
              <a:cs typeface="Malgun Gothic"/>
              <a:sym typeface="Malgun Gothic"/>
            </a:endParaRPr>
          </a:p>
        </p:txBody>
      </p:sp>
      <p:sp>
        <p:nvSpPr>
          <p:cNvPr id="335" name="Google Shape;335;p41"/>
          <p:cNvSpPr txBox="1"/>
          <p:nvPr/>
        </p:nvSpPr>
        <p:spPr>
          <a:xfrm>
            <a:off x="1172700" y="771975"/>
            <a:ext cx="7971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1400"/>
              </a:spcAft>
              <a:buClr>
                <a:schemeClr val="dk1"/>
              </a:buClr>
              <a:buSzPts val="1100"/>
              <a:buFont typeface="Arial"/>
              <a:buNone/>
            </a:pPr>
            <a:r>
              <a:rPr lang="en" b="1">
                <a:solidFill>
                  <a:schemeClr val="dk1"/>
                </a:solidFill>
              </a:rPr>
              <a:t>Do countries win more Medals in Summer or Winter Olympics?</a:t>
            </a:r>
            <a:endParaRPr b="1">
              <a:solidFill>
                <a:schemeClr val="dk1"/>
              </a:solidFill>
            </a:endParaRPr>
          </a:p>
        </p:txBody>
      </p:sp>
      <p:sp>
        <p:nvSpPr>
          <p:cNvPr id="336" name="Google Shape;336;p41"/>
          <p:cNvSpPr txBox="1"/>
          <p:nvPr/>
        </p:nvSpPr>
        <p:spPr>
          <a:xfrm>
            <a:off x="154150" y="0"/>
            <a:ext cx="6951600" cy="2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b="1">
                <a:solidFill>
                  <a:schemeClr val="lt1"/>
                </a:solidFill>
                <a:latin typeface="Calibri"/>
                <a:ea typeface="Calibri"/>
                <a:cs typeface="Calibri"/>
                <a:sym typeface="Calibri"/>
              </a:rPr>
              <a:t>Countries Winning the Most Gold Medals:</a:t>
            </a:r>
            <a:endParaRPr sz="2500" b="1">
              <a:solidFill>
                <a:schemeClr val="lt1"/>
              </a:solidFill>
              <a:latin typeface="Calibri"/>
              <a:ea typeface="Calibri"/>
              <a:cs typeface="Calibri"/>
              <a:sym typeface="Calibri"/>
            </a:endParaRPr>
          </a:p>
          <a:p>
            <a:pPr marL="0" lvl="0" indent="0" algn="l" rtl="0">
              <a:spcBef>
                <a:spcPts val="0"/>
              </a:spcBef>
              <a:spcAft>
                <a:spcPts val="0"/>
              </a:spcAft>
              <a:buNone/>
            </a:pPr>
            <a:endParaRPr sz="2500">
              <a:solidFill>
                <a:schemeClr val="dk1"/>
              </a:solidFill>
              <a:latin typeface="Malgun Gothic"/>
              <a:ea typeface="Malgun Gothic"/>
              <a:cs typeface="Malgun Gothic"/>
              <a:sym typeface="Malgun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2"/>
          <p:cNvSpPr txBox="1">
            <a:spLocks noGrp="1"/>
          </p:cNvSpPr>
          <p:nvPr>
            <p:ph type="body" idx="1"/>
          </p:nvPr>
        </p:nvSpPr>
        <p:spPr>
          <a:xfrm>
            <a:off x="370811" y="835014"/>
            <a:ext cx="8402400" cy="3877200"/>
          </a:xfrm>
          <a:prstGeom prst="rect">
            <a:avLst/>
          </a:prstGeom>
          <a:noFill/>
          <a:ln>
            <a:noFill/>
          </a:ln>
        </p:spPr>
        <p:txBody>
          <a:bodyPr spcFirstLastPara="1" wrap="square" lIns="91425" tIns="45700" rIns="91425" bIns="45700" anchor="t" anchorCtr="0">
            <a:normAutofit/>
          </a:bodyPr>
          <a:lstStyle/>
          <a:p>
            <a:pPr marL="0" lvl="0" indent="0" algn="ctr" rtl="0">
              <a:lnSpc>
                <a:spcPct val="109090"/>
              </a:lnSpc>
              <a:spcBef>
                <a:spcPts val="0"/>
              </a:spcBef>
              <a:spcAft>
                <a:spcPts val="0"/>
              </a:spcAft>
              <a:buClr>
                <a:schemeClr val="dk1"/>
              </a:buClr>
              <a:buFont typeface="Arial"/>
              <a:buNone/>
            </a:pPr>
            <a:r>
              <a:rPr lang="en" sz="1400" b="1" i="0">
                <a:solidFill>
                  <a:schemeClr val="dk1"/>
                </a:solidFill>
              </a:rPr>
              <a:t>How does hosting the Games affect a countries performance?</a:t>
            </a:r>
            <a:endParaRPr sz="1400" b="1">
              <a:solidFill>
                <a:schemeClr val="dk1"/>
              </a:solidFill>
            </a:endParaRPr>
          </a:p>
          <a:p>
            <a:pPr marL="0" lvl="0" indent="0" algn="l" rtl="0">
              <a:spcBef>
                <a:spcPts val="0"/>
              </a:spcBef>
              <a:spcAft>
                <a:spcPts val="0"/>
              </a:spcAft>
              <a:buClr>
                <a:srgbClr val="595959"/>
              </a:buClr>
              <a:buSzPts val="1600"/>
              <a:buNone/>
            </a:pPr>
            <a:endParaRPr/>
          </a:p>
        </p:txBody>
      </p:sp>
      <p:sp>
        <p:nvSpPr>
          <p:cNvPr id="342" name="Google Shape;342;p42"/>
          <p:cNvSpPr txBox="1">
            <a:spLocks noGrp="1"/>
          </p:cNvSpPr>
          <p:nvPr>
            <p:ph type="title"/>
          </p:nvPr>
        </p:nvSpPr>
        <p:spPr>
          <a:xfrm>
            <a:off x="-2" y="57150"/>
            <a:ext cx="9144000" cy="597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
              <a:t>Hosting Performance vs Not Hosting Performance:</a:t>
            </a:r>
            <a:endParaRPr/>
          </a:p>
        </p:txBody>
      </p:sp>
      <p:sp>
        <p:nvSpPr>
          <p:cNvPr id="343" name="Google Shape;343;p42"/>
          <p:cNvSpPr txBox="1"/>
          <p:nvPr/>
        </p:nvSpPr>
        <p:spPr>
          <a:xfrm>
            <a:off x="5419775" y="1278425"/>
            <a:ext cx="2818800" cy="343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100" b="1">
                <a:solidFill>
                  <a:schemeClr val="dk1"/>
                </a:solidFill>
              </a:rPr>
              <a:t>Canada as the Host</a:t>
            </a:r>
            <a:endParaRPr sz="1100" b="1">
              <a:solidFill>
                <a:schemeClr val="dk1"/>
              </a:solidFill>
              <a:latin typeface="Malgun Gothic"/>
              <a:ea typeface="Malgun Gothic"/>
              <a:cs typeface="Malgun Gothic"/>
              <a:sym typeface="Malgun Gothic"/>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Hosted Winter Olympics in </a:t>
            </a:r>
            <a:r>
              <a:rPr lang="en" sz="1100" b="1">
                <a:solidFill>
                  <a:schemeClr val="dk1"/>
                </a:solidFill>
              </a:rPr>
              <a:t>1988</a:t>
            </a:r>
            <a:r>
              <a:rPr lang="en" sz="1100">
                <a:solidFill>
                  <a:schemeClr val="dk1"/>
                </a:solidFill>
              </a:rPr>
              <a:t> (Calgary) and </a:t>
            </a:r>
            <a:r>
              <a:rPr lang="en" sz="1100" b="1">
                <a:solidFill>
                  <a:schemeClr val="dk1"/>
                </a:solidFill>
              </a:rPr>
              <a:t>2010</a:t>
            </a:r>
            <a:r>
              <a:rPr lang="en" sz="1100">
                <a:solidFill>
                  <a:schemeClr val="dk1"/>
                </a:solidFill>
              </a:rPr>
              <a:t> (Vancouver).</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21.4%</a:t>
            </a:r>
            <a:r>
              <a:rPr lang="en" sz="1100">
                <a:solidFill>
                  <a:schemeClr val="dk1"/>
                </a:solidFill>
              </a:rPr>
              <a:t> of Canada's gold medals were won in these two years.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11%</a:t>
            </a:r>
            <a:r>
              <a:rPr lang="en" sz="1100">
                <a:solidFill>
                  <a:schemeClr val="dk1"/>
                </a:solidFill>
              </a:rPr>
              <a:t> of Canada's total medals (864) were won during these host years.</a:t>
            </a:r>
            <a:endParaRPr sz="1100">
              <a:solidFill>
                <a:schemeClr val="dk1"/>
              </a:solidFill>
            </a:endParaRPr>
          </a:p>
          <a:p>
            <a:pPr marL="0" lvl="0" indent="0" algn="l" rtl="0">
              <a:lnSpc>
                <a:spcPct val="115000"/>
              </a:lnSpc>
              <a:spcBef>
                <a:spcPts val="1200"/>
              </a:spcBef>
              <a:spcAft>
                <a:spcPts val="0"/>
              </a:spcAft>
              <a:buNone/>
            </a:pPr>
            <a:r>
              <a:rPr lang="en" sz="1100" b="1">
                <a:solidFill>
                  <a:schemeClr val="dk1"/>
                </a:solidFill>
              </a:rPr>
              <a:t>Overall Performance</a:t>
            </a:r>
            <a:r>
              <a:rPr lang="en" sz="1100">
                <a:solidFill>
                  <a:schemeClr val="dk1"/>
                </a:solidFill>
              </a:rPr>
              <a:t>:</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Hosting the Olympics can boost medal performance, as evidenced by Canada's significant medal count during their host years.</a:t>
            </a:r>
            <a:endParaRPr b="1">
              <a:solidFill>
                <a:schemeClr val="dk1"/>
              </a:solidFill>
              <a:latin typeface="Calibri"/>
              <a:ea typeface="Calibri"/>
              <a:cs typeface="Calibri"/>
              <a:sym typeface="Calibri"/>
            </a:endParaRPr>
          </a:p>
        </p:txBody>
      </p:sp>
      <p:pic>
        <p:nvPicPr>
          <p:cNvPr id="344" name="Google Shape;344;p42"/>
          <p:cNvPicPr preferRelativeResize="0"/>
          <p:nvPr/>
        </p:nvPicPr>
        <p:blipFill>
          <a:blip r:embed="rId3">
            <a:alphaModFix/>
          </a:blip>
          <a:stretch>
            <a:fillRect/>
          </a:stretch>
        </p:blipFill>
        <p:spPr>
          <a:xfrm>
            <a:off x="668425" y="1230650"/>
            <a:ext cx="4488578" cy="3350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3"/>
          <p:cNvSpPr txBox="1">
            <a:spLocks noGrp="1"/>
          </p:cNvSpPr>
          <p:nvPr>
            <p:ph type="body" idx="1"/>
          </p:nvPr>
        </p:nvSpPr>
        <p:spPr>
          <a:xfrm>
            <a:off x="395526" y="897575"/>
            <a:ext cx="4572300" cy="3877200"/>
          </a:xfrm>
          <a:prstGeom prst="rect">
            <a:avLst/>
          </a:prstGeom>
        </p:spPr>
        <p:txBody>
          <a:bodyPr spcFirstLastPara="1" wrap="square" lIns="91425" tIns="45700" rIns="91425" bIns="45700" anchor="t" anchorCtr="0">
            <a:noAutofit/>
          </a:bodyPr>
          <a:lstStyle/>
          <a:p>
            <a:pPr marL="457200" lvl="0" indent="-288925" algn="l" rtl="0">
              <a:lnSpc>
                <a:spcPct val="140000"/>
              </a:lnSpc>
              <a:spcBef>
                <a:spcPts val="1200"/>
              </a:spcBef>
              <a:spcAft>
                <a:spcPts val="0"/>
              </a:spcAft>
              <a:buClr>
                <a:schemeClr val="dk1"/>
              </a:buClr>
              <a:buSzPts val="950"/>
              <a:buChar char="●"/>
            </a:pPr>
            <a:r>
              <a:rPr lang="en" sz="950" b="1" i="0">
                <a:solidFill>
                  <a:schemeClr val="dk1"/>
                </a:solidFill>
                <a:latin typeface="Arial"/>
                <a:ea typeface="Arial"/>
                <a:cs typeface="Arial"/>
                <a:sym typeface="Arial"/>
              </a:rPr>
              <a:t>USA</a:t>
            </a:r>
            <a:r>
              <a:rPr lang="en" sz="950" i="0">
                <a:solidFill>
                  <a:schemeClr val="dk1"/>
                </a:solidFill>
                <a:latin typeface="Arial"/>
                <a:ea typeface="Arial"/>
                <a:cs typeface="Arial"/>
                <a:sym typeface="Arial"/>
              </a:rPr>
              <a:t> leads the medal count with over 2,500 total medals, dominating the gold medal category as well.</a:t>
            </a:r>
            <a:endParaRPr sz="950" i="0">
              <a:solidFill>
                <a:schemeClr val="dk1"/>
              </a:solidFill>
              <a:latin typeface="Arial"/>
              <a:ea typeface="Arial"/>
              <a:cs typeface="Arial"/>
              <a:sym typeface="Arial"/>
            </a:endParaRPr>
          </a:p>
          <a:p>
            <a:pPr marL="457200" lvl="0" indent="-288925" algn="l" rtl="0">
              <a:lnSpc>
                <a:spcPct val="140000"/>
              </a:lnSpc>
              <a:spcBef>
                <a:spcPts val="0"/>
              </a:spcBef>
              <a:spcAft>
                <a:spcPts val="0"/>
              </a:spcAft>
              <a:buClr>
                <a:schemeClr val="dk1"/>
              </a:buClr>
              <a:buSzPts val="950"/>
              <a:buChar char="●"/>
            </a:pPr>
            <a:r>
              <a:rPr lang="en" sz="950" b="1" i="0">
                <a:solidFill>
                  <a:schemeClr val="dk1"/>
                </a:solidFill>
                <a:latin typeface="Arial"/>
                <a:ea typeface="Arial"/>
                <a:cs typeface="Arial"/>
                <a:sym typeface="Arial"/>
              </a:rPr>
              <a:t>Russia</a:t>
            </a:r>
            <a:r>
              <a:rPr lang="en" sz="950" i="0">
                <a:solidFill>
                  <a:schemeClr val="dk1"/>
                </a:solidFill>
                <a:latin typeface="Arial"/>
                <a:ea typeface="Arial"/>
                <a:cs typeface="Arial"/>
                <a:sym typeface="Arial"/>
              </a:rPr>
              <a:t> and </a:t>
            </a:r>
            <a:r>
              <a:rPr lang="en" sz="950" b="1" i="0">
                <a:solidFill>
                  <a:schemeClr val="dk1"/>
                </a:solidFill>
                <a:latin typeface="Arial"/>
                <a:ea typeface="Arial"/>
                <a:cs typeface="Arial"/>
                <a:sym typeface="Arial"/>
              </a:rPr>
              <a:t>Germany</a:t>
            </a:r>
            <a:r>
              <a:rPr lang="en" sz="950" i="0">
                <a:solidFill>
                  <a:schemeClr val="dk1"/>
                </a:solidFill>
                <a:latin typeface="Arial"/>
                <a:ea typeface="Arial"/>
                <a:cs typeface="Arial"/>
                <a:sym typeface="Arial"/>
              </a:rPr>
              <a:t> are powerhouses in both Summer and Winter Games, with a more balanced distribution of medals across the two seasons. Germany, in particular, has a strong Winter Olympics tradition.</a:t>
            </a:r>
            <a:endParaRPr sz="950" i="0">
              <a:solidFill>
                <a:schemeClr val="dk1"/>
              </a:solidFill>
              <a:latin typeface="Arial"/>
              <a:ea typeface="Arial"/>
              <a:cs typeface="Arial"/>
              <a:sym typeface="Arial"/>
            </a:endParaRPr>
          </a:p>
          <a:p>
            <a:pPr marL="457200" lvl="0" indent="-288925" algn="l" rtl="0">
              <a:lnSpc>
                <a:spcPct val="140000"/>
              </a:lnSpc>
              <a:spcBef>
                <a:spcPts val="0"/>
              </a:spcBef>
              <a:spcAft>
                <a:spcPts val="0"/>
              </a:spcAft>
              <a:buClr>
                <a:schemeClr val="dk1"/>
              </a:buClr>
              <a:buSzPts val="950"/>
              <a:buChar char="●"/>
            </a:pPr>
            <a:r>
              <a:rPr lang="en" sz="950" b="1" i="0">
                <a:solidFill>
                  <a:schemeClr val="dk1"/>
                </a:solidFill>
                <a:latin typeface="Arial"/>
                <a:ea typeface="Arial"/>
                <a:cs typeface="Arial"/>
                <a:sym typeface="Arial"/>
              </a:rPr>
              <a:t>China's</a:t>
            </a:r>
            <a:r>
              <a:rPr lang="en" sz="950" i="0">
                <a:solidFill>
                  <a:schemeClr val="dk1"/>
                </a:solidFill>
                <a:latin typeface="Arial"/>
                <a:ea typeface="Arial"/>
                <a:cs typeface="Arial"/>
                <a:sym typeface="Arial"/>
              </a:rPr>
              <a:t> medal count is predominantly from the Summer Olympics, where it excels in specific sports, leading to a high gold medal count.</a:t>
            </a:r>
            <a:endParaRPr sz="950" i="0">
              <a:solidFill>
                <a:schemeClr val="dk1"/>
              </a:solidFill>
              <a:latin typeface="Arial"/>
              <a:ea typeface="Arial"/>
              <a:cs typeface="Arial"/>
              <a:sym typeface="Arial"/>
            </a:endParaRPr>
          </a:p>
          <a:p>
            <a:pPr marL="457200" lvl="0" indent="-288925" algn="l" rtl="0">
              <a:lnSpc>
                <a:spcPct val="140000"/>
              </a:lnSpc>
              <a:spcBef>
                <a:spcPts val="0"/>
              </a:spcBef>
              <a:spcAft>
                <a:spcPts val="0"/>
              </a:spcAft>
              <a:buClr>
                <a:schemeClr val="dk1"/>
              </a:buClr>
              <a:buSzPts val="950"/>
              <a:buChar char="●"/>
            </a:pPr>
            <a:r>
              <a:rPr lang="en" sz="950" b="1" i="0">
                <a:solidFill>
                  <a:schemeClr val="dk1"/>
                </a:solidFill>
                <a:latin typeface="Arial"/>
                <a:ea typeface="Arial"/>
                <a:cs typeface="Arial"/>
                <a:sym typeface="Arial"/>
              </a:rPr>
              <a:t>Canada</a:t>
            </a:r>
            <a:r>
              <a:rPr lang="en" sz="950" i="0">
                <a:solidFill>
                  <a:schemeClr val="dk1"/>
                </a:solidFill>
                <a:latin typeface="Arial"/>
                <a:ea typeface="Arial"/>
                <a:cs typeface="Arial"/>
                <a:sym typeface="Arial"/>
              </a:rPr>
              <a:t> and </a:t>
            </a:r>
            <a:r>
              <a:rPr lang="en" sz="950" b="1" i="0">
                <a:solidFill>
                  <a:schemeClr val="dk1"/>
                </a:solidFill>
                <a:latin typeface="Arial"/>
                <a:ea typeface="Arial"/>
                <a:cs typeface="Arial"/>
                <a:sym typeface="Arial"/>
              </a:rPr>
              <a:t>Germany</a:t>
            </a:r>
            <a:r>
              <a:rPr lang="en" sz="950" i="0">
                <a:solidFill>
                  <a:schemeClr val="dk1"/>
                </a:solidFill>
                <a:latin typeface="Arial"/>
                <a:ea typeface="Arial"/>
                <a:cs typeface="Arial"/>
                <a:sym typeface="Arial"/>
              </a:rPr>
              <a:t> stand out for their Winter Olympics performance, contributing significantly to their total medal counts.</a:t>
            </a:r>
            <a:endParaRPr sz="950" i="0">
              <a:solidFill>
                <a:schemeClr val="dk1"/>
              </a:solidFill>
              <a:latin typeface="Arial"/>
              <a:ea typeface="Arial"/>
              <a:cs typeface="Arial"/>
              <a:sym typeface="Arial"/>
            </a:endParaRPr>
          </a:p>
          <a:p>
            <a:pPr marL="0" lvl="0" indent="0" algn="l" rtl="0">
              <a:lnSpc>
                <a:spcPct val="140000"/>
              </a:lnSpc>
              <a:spcBef>
                <a:spcPts val="1200"/>
              </a:spcBef>
              <a:spcAft>
                <a:spcPts val="1200"/>
              </a:spcAft>
              <a:buSzPts val="1018"/>
              <a:buNone/>
            </a:pPr>
            <a:r>
              <a:rPr lang="en" sz="950" i="0">
                <a:solidFill>
                  <a:schemeClr val="dk1"/>
                </a:solidFill>
                <a:latin typeface="Arial"/>
                <a:ea typeface="Arial"/>
                <a:cs typeface="Arial"/>
                <a:sym typeface="Arial"/>
              </a:rPr>
              <a:t>This analysis highlights that while the top 10 countries are consistent leaders in overall medal counts, their strengths can vary significantly between the Summer and Winter Olympics. The USA's dominance is primarily in the Summer Games, while countries like Germany and Russia maintain strong performances across both seasons. This suggests that each country's sports programs may be tailored to excel in specific seasonal events, reflecting their historical and cultural ties to certain sports.</a:t>
            </a:r>
            <a:endParaRPr sz="950">
              <a:latin typeface="Arial"/>
              <a:ea typeface="Arial"/>
              <a:cs typeface="Arial"/>
              <a:sym typeface="Arial"/>
            </a:endParaRPr>
          </a:p>
        </p:txBody>
      </p:sp>
      <p:sp>
        <p:nvSpPr>
          <p:cNvPr id="350" name="Google Shape;350;p43"/>
          <p:cNvSpPr txBox="1">
            <a:spLocks noGrp="1"/>
          </p:cNvSpPr>
          <p:nvPr>
            <p:ph type="title"/>
          </p:nvPr>
        </p:nvSpPr>
        <p:spPr>
          <a:xfrm>
            <a:off x="-2" y="57150"/>
            <a:ext cx="9144000" cy="59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Top 10 Medal Distribution</a:t>
            </a:r>
            <a:endParaRPr/>
          </a:p>
        </p:txBody>
      </p:sp>
      <p:pic>
        <p:nvPicPr>
          <p:cNvPr id="351" name="Google Shape;351;p43"/>
          <p:cNvPicPr preferRelativeResize="0"/>
          <p:nvPr/>
        </p:nvPicPr>
        <p:blipFill>
          <a:blip r:embed="rId3">
            <a:alphaModFix/>
          </a:blip>
          <a:stretch>
            <a:fillRect/>
          </a:stretch>
        </p:blipFill>
        <p:spPr>
          <a:xfrm>
            <a:off x="5369325" y="3372400"/>
            <a:ext cx="3015476" cy="1578000"/>
          </a:xfrm>
          <a:prstGeom prst="rect">
            <a:avLst/>
          </a:prstGeom>
          <a:noFill/>
          <a:ln>
            <a:noFill/>
          </a:ln>
        </p:spPr>
      </p:pic>
      <p:pic>
        <p:nvPicPr>
          <p:cNvPr id="352" name="Google Shape;352;p43"/>
          <p:cNvPicPr preferRelativeResize="0"/>
          <p:nvPr/>
        </p:nvPicPr>
        <p:blipFill>
          <a:blip r:embed="rId4">
            <a:alphaModFix/>
          </a:blip>
          <a:stretch>
            <a:fillRect/>
          </a:stretch>
        </p:blipFill>
        <p:spPr>
          <a:xfrm>
            <a:off x="4906500" y="761075"/>
            <a:ext cx="3846274" cy="2558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4"/>
          <p:cNvSpPr txBox="1">
            <a:spLocks noGrp="1"/>
          </p:cNvSpPr>
          <p:nvPr>
            <p:ph type="body" idx="1"/>
          </p:nvPr>
        </p:nvSpPr>
        <p:spPr>
          <a:xfrm>
            <a:off x="282250" y="897575"/>
            <a:ext cx="8646000" cy="3877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200" b="1" i="0">
                <a:solidFill>
                  <a:schemeClr val="dk1"/>
                </a:solidFill>
              </a:rPr>
              <a:t>Conclusion</a:t>
            </a:r>
            <a:endParaRPr sz="1200" b="1" i="0">
              <a:solidFill>
                <a:schemeClr val="dk1"/>
              </a:solidFill>
            </a:endParaRPr>
          </a:p>
          <a:p>
            <a:pPr marL="0" lvl="0" indent="0" algn="ctr" rtl="0">
              <a:lnSpc>
                <a:spcPct val="100000"/>
              </a:lnSpc>
              <a:spcBef>
                <a:spcPts val="0"/>
              </a:spcBef>
              <a:spcAft>
                <a:spcPts val="0"/>
              </a:spcAft>
              <a:buClr>
                <a:schemeClr val="dk1"/>
              </a:buClr>
              <a:buSzPts val="1100"/>
              <a:buFont typeface="Arial"/>
              <a:buNone/>
            </a:pPr>
            <a:endParaRPr sz="1200" b="1" i="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100" i="0">
                <a:solidFill>
                  <a:schemeClr val="dk1"/>
                </a:solidFill>
              </a:rPr>
              <a:t>Our analysis of the Olympic Games from 1980 to 2016 reveals several key trends:</a:t>
            </a:r>
            <a:endParaRPr sz="1100" i="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i="0">
              <a:solidFill>
                <a:schemeClr val="dk1"/>
              </a:solidFill>
            </a:endParaRPr>
          </a:p>
          <a:p>
            <a:pPr marL="457200" lvl="0" indent="-298450" algn="l" rtl="0">
              <a:lnSpc>
                <a:spcPct val="100000"/>
              </a:lnSpc>
              <a:spcBef>
                <a:spcPts val="0"/>
              </a:spcBef>
              <a:spcAft>
                <a:spcPts val="0"/>
              </a:spcAft>
              <a:buClr>
                <a:schemeClr val="dk1"/>
              </a:buClr>
              <a:buSzPts val="1100"/>
              <a:buAutoNum type="arabicPeriod"/>
            </a:pPr>
            <a:r>
              <a:rPr lang="en" sz="1100" b="1" i="0">
                <a:solidFill>
                  <a:schemeClr val="dk1"/>
                </a:solidFill>
              </a:rPr>
              <a:t>Participation Growth</a:t>
            </a:r>
            <a:r>
              <a:rPr lang="en" sz="1100" i="0">
                <a:solidFill>
                  <a:schemeClr val="dk1"/>
                </a:solidFill>
              </a:rPr>
              <a:t>:</a:t>
            </a:r>
            <a:r>
              <a:rPr lang="en" sz="1100" b="1" i="0">
                <a:solidFill>
                  <a:schemeClr val="dk1"/>
                </a:solidFill>
              </a:rPr>
              <a:t> </a:t>
            </a:r>
            <a:r>
              <a:rPr lang="en" sz="1100" i="0">
                <a:solidFill>
                  <a:schemeClr val="dk1"/>
                </a:solidFill>
              </a:rPr>
              <a:t>Athlete participation has surged, especially among women—Summer Olympics female participation increased by 254%, and Winter by 370%.</a:t>
            </a:r>
            <a:endParaRPr sz="1100" i="0">
              <a:solidFill>
                <a:schemeClr val="dk1"/>
              </a:solidFill>
            </a:endParaRPr>
          </a:p>
          <a:p>
            <a:pPr marL="457200" lvl="0" indent="0" algn="l" rtl="0">
              <a:lnSpc>
                <a:spcPct val="100000"/>
              </a:lnSpc>
              <a:spcBef>
                <a:spcPts val="0"/>
              </a:spcBef>
              <a:spcAft>
                <a:spcPts val="0"/>
              </a:spcAft>
              <a:buNone/>
            </a:pPr>
            <a:endParaRPr sz="1100" i="0">
              <a:solidFill>
                <a:schemeClr val="dk1"/>
              </a:solidFill>
            </a:endParaRPr>
          </a:p>
          <a:p>
            <a:pPr marL="457200" lvl="0" indent="-298450" algn="l" rtl="0">
              <a:lnSpc>
                <a:spcPct val="100000"/>
              </a:lnSpc>
              <a:spcBef>
                <a:spcPts val="0"/>
              </a:spcBef>
              <a:spcAft>
                <a:spcPts val="0"/>
              </a:spcAft>
              <a:buClr>
                <a:schemeClr val="dk1"/>
              </a:buClr>
              <a:buSzPts val="1100"/>
              <a:buAutoNum type="arabicPeriod"/>
            </a:pPr>
            <a:r>
              <a:rPr lang="en" sz="1100" b="1" i="0">
                <a:solidFill>
                  <a:schemeClr val="dk1"/>
                </a:solidFill>
              </a:rPr>
              <a:t>Physical and Age Characteristics</a:t>
            </a:r>
            <a:r>
              <a:rPr lang="en" sz="1100" i="0">
                <a:solidFill>
                  <a:schemeClr val="dk1"/>
                </a:solidFill>
              </a:rPr>
              <a:t>: Athletes in both seasons have similar physical attributes, with slight age differences in peak performance—24-25 years for Summer and 22-23 years for Winter.</a:t>
            </a:r>
            <a:endParaRPr sz="1100" i="0">
              <a:solidFill>
                <a:schemeClr val="dk1"/>
              </a:solidFill>
            </a:endParaRPr>
          </a:p>
          <a:p>
            <a:pPr marL="457200" lvl="0" indent="0" algn="l" rtl="0">
              <a:lnSpc>
                <a:spcPct val="100000"/>
              </a:lnSpc>
              <a:spcBef>
                <a:spcPts val="0"/>
              </a:spcBef>
              <a:spcAft>
                <a:spcPts val="0"/>
              </a:spcAft>
              <a:buNone/>
            </a:pPr>
            <a:endParaRPr sz="1100" i="0">
              <a:solidFill>
                <a:schemeClr val="dk1"/>
              </a:solidFill>
            </a:endParaRPr>
          </a:p>
          <a:p>
            <a:pPr marL="457200" lvl="0" indent="-298450" algn="l" rtl="0">
              <a:lnSpc>
                <a:spcPct val="100000"/>
              </a:lnSpc>
              <a:spcBef>
                <a:spcPts val="0"/>
              </a:spcBef>
              <a:spcAft>
                <a:spcPts val="0"/>
              </a:spcAft>
              <a:buClr>
                <a:schemeClr val="dk1"/>
              </a:buClr>
              <a:buSzPts val="1100"/>
              <a:buAutoNum type="arabicPeriod"/>
            </a:pPr>
            <a:r>
              <a:rPr lang="en" sz="1100" b="1" i="0">
                <a:solidFill>
                  <a:schemeClr val="dk1"/>
                </a:solidFill>
              </a:rPr>
              <a:t>Geographic Insights</a:t>
            </a:r>
            <a:r>
              <a:rPr lang="en" sz="1100" i="0">
                <a:solidFill>
                  <a:schemeClr val="dk1"/>
                </a:solidFill>
              </a:rPr>
              <a:t>: The USA, Canada, and Italy show strong participation across both seasons, with Canada excelling in Winter sports. Hosting the Games boosts medal counts, as seen with Canada.</a:t>
            </a:r>
            <a:endParaRPr sz="1100" i="0">
              <a:solidFill>
                <a:schemeClr val="dk1"/>
              </a:solidFill>
            </a:endParaRPr>
          </a:p>
          <a:p>
            <a:pPr marL="457200" lvl="0" indent="0" algn="l" rtl="0">
              <a:lnSpc>
                <a:spcPct val="100000"/>
              </a:lnSpc>
              <a:spcBef>
                <a:spcPts val="0"/>
              </a:spcBef>
              <a:spcAft>
                <a:spcPts val="0"/>
              </a:spcAft>
              <a:buNone/>
            </a:pPr>
            <a:endParaRPr sz="1100" i="0">
              <a:solidFill>
                <a:schemeClr val="dk1"/>
              </a:solidFill>
            </a:endParaRPr>
          </a:p>
          <a:p>
            <a:pPr marL="457200" lvl="0" indent="-298450" algn="l" rtl="0">
              <a:lnSpc>
                <a:spcPct val="100000"/>
              </a:lnSpc>
              <a:spcBef>
                <a:spcPts val="0"/>
              </a:spcBef>
              <a:spcAft>
                <a:spcPts val="0"/>
              </a:spcAft>
              <a:buClr>
                <a:schemeClr val="dk1"/>
              </a:buClr>
              <a:buSzPts val="1100"/>
              <a:buAutoNum type="arabicPeriod"/>
            </a:pPr>
            <a:r>
              <a:rPr lang="en" sz="1100" b="1" i="0">
                <a:solidFill>
                  <a:schemeClr val="dk1"/>
                </a:solidFill>
              </a:rPr>
              <a:t>Popular Sports</a:t>
            </a:r>
            <a:r>
              <a:rPr lang="en" sz="1100" i="0">
                <a:solidFill>
                  <a:schemeClr val="dk1"/>
                </a:solidFill>
              </a:rPr>
              <a:t>: Athletics and Swimming dominate Summer, while Alpine Skiing and Biathlon lead Winter. Participation in these sports continues to grow.</a:t>
            </a:r>
            <a:endParaRPr sz="1100" i="0">
              <a:solidFill>
                <a:schemeClr val="dk1"/>
              </a:solidFill>
            </a:endParaRPr>
          </a:p>
          <a:p>
            <a:pPr marL="457200" lvl="0" indent="0" algn="l" rtl="0">
              <a:lnSpc>
                <a:spcPct val="100000"/>
              </a:lnSpc>
              <a:spcBef>
                <a:spcPts val="0"/>
              </a:spcBef>
              <a:spcAft>
                <a:spcPts val="0"/>
              </a:spcAft>
              <a:buNone/>
            </a:pPr>
            <a:endParaRPr sz="1100" i="0">
              <a:solidFill>
                <a:schemeClr val="dk1"/>
              </a:solidFill>
            </a:endParaRPr>
          </a:p>
          <a:p>
            <a:pPr marL="457200" lvl="0" indent="-298450" algn="l" rtl="0">
              <a:lnSpc>
                <a:spcPct val="100000"/>
              </a:lnSpc>
              <a:spcBef>
                <a:spcPts val="0"/>
              </a:spcBef>
              <a:spcAft>
                <a:spcPts val="0"/>
              </a:spcAft>
              <a:buClr>
                <a:schemeClr val="dk1"/>
              </a:buClr>
              <a:buSzPts val="1100"/>
              <a:buAutoNum type="arabicPeriod"/>
            </a:pPr>
            <a:r>
              <a:rPr lang="en" sz="1100" b="1" i="0">
                <a:solidFill>
                  <a:schemeClr val="dk1"/>
                </a:solidFill>
              </a:rPr>
              <a:t>Medal Dominance</a:t>
            </a:r>
            <a:r>
              <a:rPr lang="en" sz="1100" i="0">
                <a:solidFill>
                  <a:schemeClr val="dk1"/>
                </a:solidFill>
              </a:rPr>
              <a:t>: The USA excels in Summer Games, while Germany, Russia, and Canada perform strongly in Winter.</a:t>
            </a:r>
            <a:endParaRPr sz="1100" i="0">
              <a:solidFill>
                <a:schemeClr val="dk1"/>
              </a:solidFill>
            </a:endParaRPr>
          </a:p>
          <a:p>
            <a:pPr marL="457200" lvl="0" indent="0" algn="l" rtl="0">
              <a:lnSpc>
                <a:spcPct val="100000"/>
              </a:lnSpc>
              <a:spcBef>
                <a:spcPts val="0"/>
              </a:spcBef>
              <a:spcAft>
                <a:spcPts val="0"/>
              </a:spcAft>
              <a:buNone/>
            </a:pPr>
            <a:endParaRPr sz="1100" i="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100" i="0">
                <a:solidFill>
                  <a:schemeClr val="dk1"/>
                </a:solidFill>
              </a:rPr>
              <a:t>In summary, the Olympics reflect growing inclusivity and strategic advantages in hosting, with countries leveraging their strengths in specific sports across seasons.</a:t>
            </a:r>
            <a:endParaRPr sz="1100"/>
          </a:p>
        </p:txBody>
      </p:sp>
      <p:sp>
        <p:nvSpPr>
          <p:cNvPr id="358" name="Google Shape;358;p44"/>
          <p:cNvSpPr txBox="1">
            <a:spLocks noGrp="1"/>
          </p:cNvSpPr>
          <p:nvPr>
            <p:ph type="title"/>
          </p:nvPr>
        </p:nvSpPr>
        <p:spPr>
          <a:xfrm>
            <a:off x="-2" y="57150"/>
            <a:ext cx="9144000" cy="59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Conclusion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5"/>
          <p:cNvSpPr txBox="1">
            <a:spLocks noGrp="1"/>
          </p:cNvSpPr>
          <p:nvPr>
            <p:ph type="ctrTitle"/>
          </p:nvPr>
        </p:nvSpPr>
        <p:spPr>
          <a:xfrm>
            <a:off x="180575" y="1545636"/>
            <a:ext cx="5327400" cy="918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hlink"/>
              </a:buClr>
              <a:buSzPts val="7000"/>
              <a:buFont typeface="Gulimche"/>
              <a:buNone/>
            </a:pPr>
            <a:r>
              <a:rPr lang="en">
                <a:solidFill>
                  <a:srgbClr val="CA000F"/>
                </a:solidFill>
              </a:rPr>
              <a:t>Thank You</a:t>
            </a:r>
            <a:endParaRPr>
              <a:solidFill>
                <a:srgbClr val="3F3F3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p:nvPr/>
        </p:nvSpPr>
        <p:spPr>
          <a:xfrm>
            <a:off x="5260280" y="113370"/>
            <a:ext cx="26643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000" b="1">
                <a:solidFill>
                  <a:srgbClr val="F4C300"/>
                </a:solidFill>
                <a:latin typeface="Calibri"/>
                <a:ea typeface="Calibri"/>
                <a:cs typeface="Calibri"/>
                <a:sym typeface="Calibri"/>
              </a:rPr>
              <a:t>CONTENTS</a:t>
            </a:r>
            <a:endParaRPr sz="3000" b="1">
              <a:solidFill>
                <a:srgbClr val="F4C300"/>
              </a:solidFill>
              <a:latin typeface="Calibri"/>
              <a:ea typeface="Calibri"/>
              <a:cs typeface="Calibri"/>
              <a:sym typeface="Calibri"/>
            </a:endParaRPr>
          </a:p>
        </p:txBody>
      </p:sp>
      <p:grpSp>
        <p:nvGrpSpPr>
          <p:cNvPr id="142" name="Google Shape;142;p22"/>
          <p:cNvGrpSpPr/>
          <p:nvPr/>
        </p:nvGrpSpPr>
        <p:grpSpPr>
          <a:xfrm>
            <a:off x="5256088" y="2758346"/>
            <a:ext cx="3636542" cy="548469"/>
            <a:chOff x="1077516" y="904974"/>
            <a:chExt cx="3636542" cy="731292"/>
          </a:xfrm>
        </p:grpSpPr>
        <p:sp>
          <p:nvSpPr>
            <p:cNvPr id="143" name="Google Shape;143;p22"/>
            <p:cNvSpPr txBox="1"/>
            <p:nvPr/>
          </p:nvSpPr>
          <p:spPr>
            <a:xfrm>
              <a:off x="1761158" y="904974"/>
              <a:ext cx="2952900" cy="41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b="1">
                  <a:solidFill>
                    <a:srgbClr val="595959"/>
                  </a:solidFill>
                  <a:latin typeface="Calibri"/>
                  <a:ea typeface="Calibri"/>
                  <a:cs typeface="Calibri"/>
                  <a:sym typeface="Calibri"/>
                </a:rPr>
                <a:t>Athlete Participation Over Time</a:t>
              </a:r>
              <a:endParaRPr/>
            </a:p>
          </p:txBody>
        </p:sp>
        <p:sp>
          <p:nvSpPr>
            <p:cNvPr id="144" name="Google Shape;144;p22"/>
            <p:cNvSpPr txBox="1"/>
            <p:nvPr/>
          </p:nvSpPr>
          <p:spPr>
            <a:xfrm>
              <a:off x="1077516" y="999966"/>
              <a:ext cx="508500" cy="63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500" b="1">
                  <a:solidFill>
                    <a:srgbClr val="595959"/>
                  </a:solidFill>
                  <a:latin typeface="Calibri"/>
                  <a:ea typeface="Calibri"/>
                  <a:cs typeface="Calibri"/>
                  <a:sym typeface="Calibri"/>
                </a:rPr>
                <a:t>05</a:t>
              </a:r>
              <a:endParaRPr sz="2500" b="1">
                <a:solidFill>
                  <a:srgbClr val="595959"/>
                </a:solidFill>
                <a:latin typeface="Calibri"/>
                <a:ea typeface="Calibri"/>
                <a:cs typeface="Calibri"/>
                <a:sym typeface="Calibri"/>
              </a:endParaRPr>
            </a:p>
          </p:txBody>
        </p:sp>
      </p:grpSp>
      <p:grpSp>
        <p:nvGrpSpPr>
          <p:cNvPr id="145" name="Google Shape;145;p22"/>
          <p:cNvGrpSpPr/>
          <p:nvPr/>
        </p:nvGrpSpPr>
        <p:grpSpPr>
          <a:xfrm>
            <a:off x="5256088" y="2317920"/>
            <a:ext cx="3636542" cy="477225"/>
            <a:chOff x="1077516" y="898366"/>
            <a:chExt cx="3636542" cy="636300"/>
          </a:xfrm>
        </p:grpSpPr>
        <p:sp>
          <p:nvSpPr>
            <p:cNvPr id="146" name="Google Shape;146;p22"/>
            <p:cNvSpPr txBox="1"/>
            <p:nvPr/>
          </p:nvSpPr>
          <p:spPr>
            <a:xfrm>
              <a:off x="1761158" y="904974"/>
              <a:ext cx="2952900" cy="41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b="1">
                  <a:solidFill>
                    <a:srgbClr val="595959"/>
                  </a:solidFill>
                  <a:latin typeface="Calibri"/>
                  <a:ea typeface="Calibri"/>
                  <a:cs typeface="Calibri"/>
                  <a:sym typeface="Calibri"/>
                </a:rPr>
                <a:t>Popular Sports</a:t>
              </a:r>
              <a:endParaRPr/>
            </a:p>
          </p:txBody>
        </p:sp>
        <p:sp>
          <p:nvSpPr>
            <p:cNvPr id="147" name="Google Shape;147;p22"/>
            <p:cNvSpPr txBox="1"/>
            <p:nvPr/>
          </p:nvSpPr>
          <p:spPr>
            <a:xfrm>
              <a:off x="1077516" y="898366"/>
              <a:ext cx="508500" cy="63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500" b="1">
                  <a:solidFill>
                    <a:srgbClr val="595959"/>
                  </a:solidFill>
                  <a:latin typeface="Calibri"/>
                  <a:ea typeface="Calibri"/>
                  <a:cs typeface="Calibri"/>
                  <a:sym typeface="Calibri"/>
                </a:rPr>
                <a:t>04</a:t>
              </a:r>
              <a:endParaRPr sz="2500" b="1">
                <a:solidFill>
                  <a:srgbClr val="595959"/>
                </a:solidFill>
                <a:latin typeface="Calibri"/>
                <a:ea typeface="Calibri"/>
                <a:cs typeface="Calibri"/>
                <a:sym typeface="Calibri"/>
              </a:endParaRPr>
            </a:p>
          </p:txBody>
        </p:sp>
      </p:grpSp>
      <p:grpSp>
        <p:nvGrpSpPr>
          <p:cNvPr id="148" name="Google Shape;148;p22"/>
          <p:cNvGrpSpPr/>
          <p:nvPr/>
        </p:nvGrpSpPr>
        <p:grpSpPr>
          <a:xfrm>
            <a:off x="5256088" y="3304710"/>
            <a:ext cx="3636542" cy="477225"/>
            <a:chOff x="1077516" y="898366"/>
            <a:chExt cx="3636542" cy="636300"/>
          </a:xfrm>
        </p:grpSpPr>
        <p:sp>
          <p:nvSpPr>
            <p:cNvPr id="149" name="Google Shape;149;p22"/>
            <p:cNvSpPr txBox="1"/>
            <p:nvPr/>
          </p:nvSpPr>
          <p:spPr>
            <a:xfrm>
              <a:off x="1761158" y="904974"/>
              <a:ext cx="2952900" cy="41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b="1">
                  <a:solidFill>
                    <a:srgbClr val="595959"/>
                  </a:solidFill>
                  <a:latin typeface="Calibri"/>
                  <a:ea typeface="Calibri"/>
                  <a:cs typeface="Calibri"/>
                  <a:sym typeface="Calibri"/>
                </a:rPr>
                <a:t>Geographic Analysis</a:t>
              </a:r>
              <a:endParaRPr/>
            </a:p>
          </p:txBody>
        </p:sp>
        <p:sp>
          <p:nvSpPr>
            <p:cNvPr id="150" name="Google Shape;150;p22"/>
            <p:cNvSpPr txBox="1"/>
            <p:nvPr/>
          </p:nvSpPr>
          <p:spPr>
            <a:xfrm>
              <a:off x="1077516" y="898366"/>
              <a:ext cx="508500" cy="63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500" b="1">
                  <a:solidFill>
                    <a:srgbClr val="595959"/>
                  </a:solidFill>
                  <a:latin typeface="Calibri"/>
                  <a:ea typeface="Calibri"/>
                  <a:cs typeface="Calibri"/>
                  <a:sym typeface="Calibri"/>
                </a:rPr>
                <a:t>06</a:t>
              </a:r>
              <a:endParaRPr sz="2500" b="1">
                <a:solidFill>
                  <a:srgbClr val="595959"/>
                </a:solidFill>
                <a:latin typeface="Calibri"/>
                <a:ea typeface="Calibri"/>
                <a:cs typeface="Calibri"/>
                <a:sym typeface="Calibri"/>
              </a:endParaRPr>
            </a:p>
          </p:txBody>
        </p:sp>
      </p:grpSp>
      <p:grpSp>
        <p:nvGrpSpPr>
          <p:cNvPr id="151" name="Google Shape;151;p22"/>
          <p:cNvGrpSpPr/>
          <p:nvPr/>
        </p:nvGrpSpPr>
        <p:grpSpPr>
          <a:xfrm>
            <a:off x="5256088" y="1319700"/>
            <a:ext cx="3636542" cy="477225"/>
            <a:chOff x="1077516" y="898366"/>
            <a:chExt cx="3636542" cy="636300"/>
          </a:xfrm>
        </p:grpSpPr>
        <p:sp>
          <p:nvSpPr>
            <p:cNvPr id="152" name="Google Shape;152;p22"/>
            <p:cNvSpPr txBox="1"/>
            <p:nvPr/>
          </p:nvSpPr>
          <p:spPr>
            <a:xfrm>
              <a:off x="1077516" y="898366"/>
              <a:ext cx="508500" cy="63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500" b="1">
                  <a:solidFill>
                    <a:srgbClr val="595959"/>
                  </a:solidFill>
                  <a:latin typeface="Calibri"/>
                  <a:ea typeface="Calibri"/>
                  <a:cs typeface="Calibri"/>
                  <a:sym typeface="Calibri"/>
                </a:rPr>
                <a:t>02</a:t>
              </a:r>
              <a:endParaRPr sz="2500" b="1">
                <a:solidFill>
                  <a:srgbClr val="595959"/>
                </a:solidFill>
                <a:latin typeface="Calibri"/>
                <a:ea typeface="Calibri"/>
                <a:cs typeface="Calibri"/>
                <a:sym typeface="Calibri"/>
              </a:endParaRPr>
            </a:p>
          </p:txBody>
        </p:sp>
        <p:sp>
          <p:nvSpPr>
            <p:cNvPr id="153" name="Google Shape;153;p22"/>
            <p:cNvSpPr txBox="1"/>
            <p:nvPr/>
          </p:nvSpPr>
          <p:spPr>
            <a:xfrm>
              <a:off x="1761158" y="904974"/>
              <a:ext cx="2952900" cy="41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b="1">
                  <a:solidFill>
                    <a:srgbClr val="595959"/>
                  </a:solidFill>
                  <a:latin typeface="Calibri"/>
                  <a:ea typeface="Calibri"/>
                  <a:cs typeface="Calibri"/>
                  <a:sym typeface="Calibri"/>
                </a:rPr>
                <a:t>Age Distribution</a:t>
              </a:r>
              <a:endParaRPr/>
            </a:p>
          </p:txBody>
        </p:sp>
      </p:grpSp>
      <p:grpSp>
        <p:nvGrpSpPr>
          <p:cNvPr id="154" name="Google Shape;154;p22"/>
          <p:cNvGrpSpPr/>
          <p:nvPr/>
        </p:nvGrpSpPr>
        <p:grpSpPr>
          <a:xfrm>
            <a:off x="5256088" y="787446"/>
            <a:ext cx="3636542" cy="548469"/>
            <a:chOff x="1077516" y="904974"/>
            <a:chExt cx="3636542" cy="731292"/>
          </a:xfrm>
        </p:grpSpPr>
        <p:sp>
          <p:nvSpPr>
            <p:cNvPr id="155" name="Google Shape;155;p22"/>
            <p:cNvSpPr txBox="1"/>
            <p:nvPr/>
          </p:nvSpPr>
          <p:spPr>
            <a:xfrm>
              <a:off x="1761158" y="904974"/>
              <a:ext cx="2952900" cy="41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b="1">
                  <a:solidFill>
                    <a:srgbClr val="595959"/>
                  </a:solidFill>
                  <a:latin typeface="Calibri"/>
                  <a:ea typeface="Calibri"/>
                  <a:cs typeface="Calibri"/>
                  <a:sym typeface="Calibri"/>
                </a:rPr>
                <a:t>Physical Attributes</a:t>
              </a:r>
              <a:endParaRPr/>
            </a:p>
          </p:txBody>
        </p:sp>
        <p:sp>
          <p:nvSpPr>
            <p:cNvPr id="156" name="Google Shape;156;p22"/>
            <p:cNvSpPr txBox="1"/>
            <p:nvPr/>
          </p:nvSpPr>
          <p:spPr>
            <a:xfrm>
              <a:off x="1077516" y="999966"/>
              <a:ext cx="508500" cy="63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500" b="1">
                  <a:solidFill>
                    <a:srgbClr val="595959"/>
                  </a:solidFill>
                  <a:latin typeface="Calibri"/>
                  <a:ea typeface="Calibri"/>
                  <a:cs typeface="Calibri"/>
                  <a:sym typeface="Calibri"/>
                </a:rPr>
                <a:t>01</a:t>
              </a:r>
              <a:endParaRPr sz="2500" b="1">
                <a:solidFill>
                  <a:srgbClr val="595959"/>
                </a:solidFill>
                <a:latin typeface="Calibri"/>
                <a:ea typeface="Calibri"/>
                <a:cs typeface="Calibri"/>
                <a:sym typeface="Calibri"/>
              </a:endParaRPr>
            </a:p>
          </p:txBody>
        </p:sp>
      </p:grpSp>
      <p:grpSp>
        <p:nvGrpSpPr>
          <p:cNvPr id="157" name="Google Shape;157;p22"/>
          <p:cNvGrpSpPr/>
          <p:nvPr/>
        </p:nvGrpSpPr>
        <p:grpSpPr>
          <a:xfrm>
            <a:off x="5260279" y="3803418"/>
            <a:ext cx="3847452" cy="523350"/>
            <a:chOff x="1115281" y="904974"/>
            <a:chExt cx="3598777" cy="697800"/>
          </a:xfrm>
        </p:grpSpPr>
        <p:sp>
          <p:nvSpPr>
            <p:cNvPr id="158" name="Google Shape;158;p22"/>
            <p:cNvSpPr txBox="1"/>
            <p:nvPr/>
          </p:nvSpPr>
          <p:spPr>
            <a:xfrm>
              <a:off x="1115281" y="935733"/>
              <a:ext cx="508500" cy="63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500" b="1">
                  <a:solidFill>
                    <a:srgbClr val="595959"/>
                  </a:solidFill>
                  <a:latin typeface="Calibri"/>
                  <a:ea typeface="Calibri"/>
                  <a:cs typeface="Calibri"/>
                  <a:sym typeface="Calibri"/>
                </a:rPr>
                <a:t>07</a:t>
              </a:r>
              <a:endParaRPr sz="2500" b="1">
                <a:solidFill>
                  <a:srgbClr val="595959"/>
                </a:solidFill>
                <a:latin typeface="Calibri"/>
                <a:ea typeface="Calibri"/>
                <a:cs typeface="Calibri"/>
                <a:sym typeface="Calibri"/>
              </a:endParaRPr>
            </a:p>
          </p:txBody>
        </p:sp>
        <p:sp>
          <p:nvSpPr>
            <p:cNvPr id="159" name="Google Shape;159;p22"/>
            <p:cNvSpPr txBox="1"/>
            <p:nvPr/>
          </p:nvSpPr>
          <p:spPr>
            <a:xfrm>
              <a:off x="1761158" y="904974"/>
              <a:ext cx="2952900" cy="69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b="1">
                  <a:solidFill>
                    <a:srgbClr val="595959"/>
                  </a:solidFill>
                  <a:latin typeface="Calibri"/>
                  <a:ea typeface="Calibri"/>
                  <a:cs typeface="Calibri"/>
                  <a:sym typeface="Calibri"/>
                </a:rPr>
                <a:t>Countries Winning the Most Gold Medals</a:t>
              </a:r>
              <a:endParaRPr/>
            </a:p>
          </p:txBody>
        </p:sp>
      </p:grpSp>
      <p:sp>
        <p:nvSpPr>
          <p:cNvPr id="160" name="Google Shape;160;p22"/>
          <p:cNvSpPr/>
          <p:nvPr/>
        </p:nvSpPr>
        <p:spPr>
          <a:xfrm>
            <a:off x="5876402" y="846771"/>
            <a:ext cx="45600" cy="378600"/>
          </a:xfrm>
          <a:prstGeom prst="homePlate">
            <a:avLst>
              <a:gd name="adj" fmla="val 0"/>
            </a:avLst>
          </a:prstGeom>
          <a:solidFill>
            <a:srgbClr val="CA000F"/>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1800">
              <a:solidFill>
                <a:srgbClr val="5B6573"/>
              </a:solidFill>
              <a:latin typeface="Calibri"/>
              <a:ea typeface="Calibri"/>
              <a:cs typeface="Calibri"/>
              <a:sym typeface="Calibri"/>
            </a:endParaRPr>
          </a:p>
        </p:txBody>
      </p:sp>
      <p:sp>
        <p:nvSpPr>
          <p:cNvPr id="161" name="Google Shape;161;p22"/>
          <p:cNvSpPr/>
          <p:nvPr/>
        </p:nvSpPr>
        <p:spPr>
          <a:xfrm>
            <a:off x="5876402" y="1354321"/>
            <a:ext cx="45600" cy="378600"/>
          </a:xfrm>
          <a:prstGeom prst="homePlate">
            <a:avLst>
              <a:gd name="adj" fmla="val 0"/>
            </a:avLst>
          </a:prstGeom>
          <a:solidFill>
            <a:srgbClr val="CA000F"/>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1800">
              <a:solidFill>
                <a:srgbClr val="5B6573"/>
              </a:solidFill>
              <a:latin typeface="Calibri"/>
              <a:ea typeface="Calibri"/>
              <a:cs typeface="Calibri"/>
              <a:sym typeface="Calibri"/>
            </a:endParaRPr>
          </a:p>
        </p:txBody>
      </p:sp>
      <p:sp>
        <p:nvSpPr>
          <p:cNvPr id="162" name="Google Shape;162;p22"/>
          <p:cNvSpPr/>
          <p:nvPr/>
        </p:nvSpPr>
        <p:spPr>
          <a:xfrm>
            <a:off x="5876402" y="3309671"/>
            <a:ext cx="45600" cy="378600"/>
          </a:xfrm>
          <a:prstGeom prst="homePlate">
            <a:avLst>
              <a:gd name="adj" fmla="val 0"/>
            </a:avLst>
          </a:prstGeom>
          <a:solidFill>
            <a:srgbClr val="CA000F"/>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1800">
              <a:solidFill>
                <a:srgbClr val="5B6573"/>
              </a:solidFill>
              <a:latin typeface="Calibri"/>
              <a:ea typeface="Calibri"/>
              <a:cs typeface="Calibri"/>
              <a:sym typeface="Calibri"/>
            </a:endParaRPr>
          </a:p>
        </p:txBody>
      </p:sp>
      <p:sp>
        <p:nvSpPr>
          <p:cNvPr id="163" name="Google Shape;163;p22"/>
          <p:cNvSpPr/>
          <p:nvPr/>
        </p:nvSpPr>
        <p:spPr>
          <a:xfrm>
            <a:off x="5876402" y="2293221"/>
            <a:ext cx="45600" cy="378600"/>
          </a:xfrm>
          <a:prstGeom prst="homePlate">
            <a:avLst>
              <a:gd name="adj" fmla="val 0"/>
            </a:avLst>
          </a:prstGeom>
          <a:solidFill>
            <a:srgbClr val="CA000F"/>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1800">
              <a:solidFill>
                <a:srgbClr val="5B6573"/>
              </a:solidFill>
              <a:latin typeface="Calibri"/>
              <a:ea typeface="Calibri"/>
              <a:cs typeface="Calibri"/>
              <a:sym typeface="Calibri"/>
            </a:endParaRPr>
          </a:p>
        </p:txBody>
      </p:sp>
      <p:sp>
        <p:nvSpPr>
          <p:cNvPr id="164" name="Google Shape;164;p22"/>
          <p:cNvSpPr/>
          <p:nvPr/>
        </p:nvSpPr>
        <p:spPr>
          <a:xfrm>
            <a:off x="5876402" y="2785984"/>
            <a:ext cx="45600" cy="378600"/>
          </a:xfrm>
          <a:prstGeom prst="homePlate">
            <a:avLst>
              <a:gd name="adj" fmla="val 0"/>
            </a:avLst>
          </a:prstGeom>
          <a:solidFill>
            <a:srgbClr val="CA000F"/>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1800">
              <a:solidFill>
                <a:srgbClr val="5B6573"/>
              </a:solidFill>
              <a:latin typeface="Calibri"/>
              <a:ea typeface="Calibri"/>
              <a:cs typeface="Calibri"/>
              <a:sym typeface="Calibri"/>
            </a:endParaRPr>
          </a:p>
        </p:txBody>
      </p:sp>
      <p:sp>
        <p:nvSpPr>
          <p:cNvPr id="165" name="Google Shape;165;p22"/>
          <p:cNvSpPr/>
          <p:nvPr/>
        </p:nvSpPr>
        <p:spPr>
          <a:xfrm>
            <a:off x="5876402" y="3888346"/>
            <a:ext cx="45600" cy="378600"/>
          </a:xfrm>
          <a:prstGeom prst="homePlate">
            <a:avLst>
              <a:gd name="adj" fmla="val 0"/>
            </a:avLst>
          </a:prstGeom>
          <a:solidFill>
            <a:srgbClr val="CA000F"/>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1800">
              <a:solidFill>
                <a:srgbClr val="5B6573"/>
              </a:solidFill>
              <a:latin typeface="Calibri"/>
              <a:ea typeface="Calibri"/>
              <a:cs typeface="Calibri"/>
              <a:sym typeface="Calibri"/>
            </a:endParaRPr>
          </a:p>
        </p:txBody>
      </p:sp>
      <p:grpSp>
        <p:nvGrpSpPr>
          <p:cNvPr id="166" name="Google Shape;166;p22"/>
          <p:cNvGrpSpPr/>
          <p:nvPr/>
        </p:nvGrpSpPr>
        <p:grpSpPr>
          <a:xfrm>
            <a:off x="5256088" y="1751774"/>
            <a:ext cx="3636542" cy="548469"/>
            <a:chOff x="1077516" y="904974"/>
            <a:chExt cx="3636542" cy="731292"/>
          </a:xfrm>
        </p:grpSpPr>
        <p:sp>
          <p:nvSpPr>
            <p:cNvPr id="167" name="Google Shape;167;p22"/>
            <p:cNvSpPr/>
            <p:nvPr/>
          </p:nvSpPr>
          <p:spPr>
            <a:xfrm>
              <a:off x="1697355" y="1001321"/>
              <a:ext cx="45600" cy="504900"/>
            </a:xfrm>
            <a:prstGeom prst="homePlate">
              <a:avLst>
                <a:gd name="adj" fmla="val 0"/>
              </a:avLst>
            </a:prstGeom>
            <a:solidFill>
              <a:srgbClr val="CA000F"/>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1800">
                <a:solidFill>
                  <a:srgbClr val="5B6573"/>
                </a:solidFill>
                <a:latin typeface="Calibri"/>
                <a:ea typeface="Calibri"/>
                <a:cs typeface="Calibri"/>
                <a:sym typeface="Calibri"/>
              </a:endParaRPr>
            </a:p>
          </p:txBody>
        </p:sp>
        <p:sp>
          <p:nvSpPr>
            <p:cNvPr id="168" name="Google Shape;168;p22"/>
            <p:cNvSpPr txBox="1"/>
            <p:nvPr/>
          </p:nvSpPr>
          <p:spPr>
            <a:xfrm>
              <a:off x="1761158" y="904974"/>
              <a:ext cx="2952900" cy="41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b="1">
                  <a:solidFill>
                    <a:srgbClr val="595959"/>
                  </a:solidFill>
                  <a:latin typeface="Calibri"/>
                  <a:ea typeface="Calibri"/>
                  <a:cs typeface="Calibri"/>
                  <a:sym typeface="Calibri"/>
                </a:rPr>
                <a:t>Distribution of Athletes by Season</a:t>
              </a:r>
              <a:endParaRPr/>
            </a:p>
          </p:txBody>
        </p:sp>
        <p:sp>
          <p:nvSpPr>
            <p:cNvPr id="169" name="Google Shape;169;p22"/>
            <p:cNvSpPr txBox="1"/>
            <p:nvPr/>
          </p:nvSpPr>
          <p:spPr>
            <a:xfrm>
              <a:off x="1077516" y="999966"/>
              <a:ext cx="508500" cy="63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500" b="1">
                  <a:solidFill>
                    <a:srgbClr val="595959"/>
                  </a:solidFill>
                  <a:latin typeface="Calibri"/>
                  <a:ea typeface="Calibri"/>
                  <a:cs typeface="Calibri"/>
                  <a:sym typeface="Calibri"/>
                </a:rPr>
                <a:t>03</a:t>
              </a:r>
              <a:endParaRPr sz="2500" b="1">
                <a:solidFill>
                  <a:srgbClr val="595959"/>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23"/>
          <p:cNvGrpSpPr/>
          <p:nvPr/>
        </p:nvGrpSpPr>
        <p:grpSpPr>
          <a:xfrm>
            <a:off x="3073625" y="2324286"/>
            <a:ext cx="2836346" cy="1832981"/>
            <a:chOff x="1375602" y="3746287"/>
            <a:chExt cx="2836346" cy="2443975"/>
          </a:xfrm>
        </p:grpSpPr>
        <p:sp>
          <p:nvSpPr>
            <p:cNvPr id="175" name="Google Shape;175;p23"/>
            <p:cNvSpPr txBox="1"/>
            <p:nvPr/>
          </p:nvSpPr>
          <p:spPr>
            <a:xfrm>
              <a:off x="1403648" y="4754399"/>
              <a:ext cx="28083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b="1">
                  <a:solidFill>
                    <a:srgbClr val="3F3F3F"/>
                  </a:solidFill>
                  <a:latin typeface="Calibri"/>
                  <a:ea typeface="Calibri"/>
                  <a:cs typeface="Calibri"/>
                  <a:sym typeface="Calibri"/>
                </a:rPr>
                <a:t>Physical Attributes</a:t>
              </a:r>
              <a:endParaRPr/>
            </a:p>
          </p:txBody>
        </p:sp>
        <p:grpSp>
          <p:nvGrpSpPr>
            <p:cNvPr id="176" name="Google Shape;176;p23"/>
            <p:cNvGrpSpPr/>
            <p:nvPr/>
          </p:nvGrpSpPr>
          <p:grpSpPr>
            <a:xfrm>
              <a:off x="2282693" y="3746287"/>
              <a:ext cx="1050300" cy="1050300"/>
              <a:chOff x="7432710" y="936245"/>
              <a:chExt cx="1050300" cy="1050300"/>
            </a:xfrm>
          </p:grpSpPr>
          <p:sp>
            <p:nvSpPr>
              <p:cNvPr id="177" name="Google Shape;177;p23"/>
              <p:cNvSpPr/>
              <p:nvPr/>
            </p:nvSpPr>
            <p:spPr>
              <a:xfrm>
                <a:off x="7432710" y="936245"/>
                <a:ext cx="1050300" cy="1050300"/>
              </a:xfrm>
              <a:prstGeom prst="donut">
                <a:avLst>
                  <a:gd name="adj" fmla="val 13200"/>
                </a:avLst>
              </a:prstGeom>
              <a:solidFill>
                <a:srgbClr val="CA00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23"/>
              <p:cNvSpPr txBox="1"/>
              <p:nvPr/>
            </p:nvSpPr>
            <p:spPr>
              <a:xfrm>
                <a:off x="7657098" y="1167562"/>
                <a:ext cx="601500" cy="77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3200" b="1">
                    <a:solidFill>
                      <a:srgbClr val="595959"/>
                    </a:solidFill>
                    <a:latin typeface="Calibri"/>
                    <a:ea typeface="Calibri"/>
                    <a:cs typeface="Calibri"/>
                    <a:sym typeface="Calibri"/>
                  </a:rPr>
                  <a:t>01</a:t>
                </a:r>
                <a:endParaRPr sz="3200" b="1">
                  <a:solidFill>
                    <a:srgbClr val="595959"/>
                  </a:solidFill>
                  <a:latin typeface="Calibri"/>
                  <a:ea typeface="Calibri"/>
                  <a:cs typeface="Calibri"/>
                  <a:sym typeface="Calibri"/>
                </a:endParaRPr>
              </a:p>
            </p:txBody>
          </p:sp>
        </p:grpSp>
        <p:sp>
          <p:nvSpPr>
            <p:cNvPr id="179" name="Google Shape;179;p23"/>
            <p:cNvSpPr/>
            <p:nvPr/>
          </p:nvSpPr>
          <p:spPr>
            <a:xfrm>
              <a:off x="1375602" y="5277362"/>
              <a:ext cx="2807100" cy="912900"/>
            </a:xfrm>
            <a:prstGeom prst="rect">
              <a:avLst/>
            </a:prstGeom>
            <a:noFill/>
            <a:ln>
              <a:noFill/>
            </a:ln>
          </p:spPr>
          <p:txBody>
            <a:bodyPr spcFirstLastPara="1" wrap="square" lIns="91425" tIns="45700" rIns="91425" bIns="45700" anchor="t" anchorCtr="0">
              <a:noAutofit/>
            </a:bodyPr>
            <a:lstStyle/>
            <a:p>
              <a:pPr marL="0" marR="0" lvl="0" indent="0" algn="ctr" rtl="0">
                <a:lnSpc>
                  <a:spcPct val="109090"/>
                </a:lnSpc>
                <a:spcBef>
                  <a:spcPts val="0"/>
                </a:spcBef>
                <a:spcAft>
                  <a:spcPts val="0"/>
                </a:spcAft>
                <a:buNone/>
              </a:pPr>
              <a:r>
                <a:rPr lang="en" sz="1100">
                  <a:solidFill>
                    <a:srgbClr val="A5A5A5"/>
                  </a:solidFill>
                  <a:latin typeface="Calibri"/>
                  <a:ea typeface="Calibri"/>
                  <a:cs typeface="Calibri"/>
                  <a:sym typeface="Calibri"/>
                </a:rPr>
                <a:t>How do the average height and weight of athletes vary between the Summer and Winter Olympics, and what does this tell us about the physical demands of each season?</a:t>
              </a:r>
              <a:endParaRPr sz="1100">
                <a:solidFill>
                  <a:srgbClr val="A5A5A5"/>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body" idx="1"/>
          </p:nvPr>
        </p:nvSpPr>
        <p:spPr>
          <a:xfrm>
            <a:off x="395536" y="897564"/>
            <a:ext cx="8402400" cy="3877200"/>
          </a:xfrm>
          <a:prstGeom prst="rect">
            <a:avLst/>
          </a:prstGeom>
        </p:spPr>
        <p:txBody>
          <a:bodyPr spcFirstLastPara="1" wrap="square" lIns="91425" tIns="45700" rIns="91425" bIns="45700" anchor="t" anchorCtr="0">
            <a:normAutofit/>
          </a:bodyPr>
          <a:lstStyle/>
          <a:p>
            <a:pPr marL="0" lvl="0" indent="0" algn="l" rtl="0">
              <a:spcBef>
                <a:spcPts val="320"/>
              </a:spcBef>
              <a:spcAft>
                <a:spcPts val="0"/>
              </a:spcAft>
              <a:buNone/>
            </a:pPr>
            <a:endParaRPr/>
          </a:p>
        </p:txBody>
      </p:sp>
      <p:sp>
        <p:nvSpPr>
          <p:cNvPr id="185" name="Google Shape;185;p24"/>
          <p:cNvSpPr txBox="1">
            <a:spLocks noGrp="1"/>
          </p:cNvSpPr>
          <p:nvPr>
            <p:ph type="title"/>
          </p:nvPr>
        </p:nvSpPr>
        <p:spPr>
          <a:xfrm>
            <a:off x="-2" y="57150"/>
            <a:ext cx="9144000" cy="59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Physical Attributes</a:t>
            </a:r>
            <a:endParaRPr/>
          </a:p>
        </p:txBody>
      </p:sp>
      <p:pic>
        <p:nvPicPr>
          <p:cNvPr id="186" name="Google Shape;186;p24"/>
          <p:cNvPicPr preferRelativeResize="0"/>
          <p:nvPr/>
        </p:nvPicPr>
        <p:blipFill>
          <a:blip r:embed="rId3">
            <a:alphaModFix/>
          </a:blip>
          <a:stretch>
            <a:fillRect/>
          </a:stretch>
        </p:blipFill>
        <p:spPr>
          <a:xfrm>
            <a:off x="4229800" y="1710575"/>
            <a:ext cx="4786125" cy="2871675"/>
          </a:xfrm>
          <a:prstGeom prst="rect">
            <a:avLst/>
          </a:prstGeom>
          <a:noFill/>
          <a:ln>
            <a:noFill/>
          </a:ln>
        </p:spPr>
      </p:pic>
      <p:pic>
        <p:nvPicPr>
          <p:cNvPr id="187" name="Google Shape;187;p24"/>
          <p:cNvPicPr preferRelativeResize="0"/>
          <p:nvPr/>
        </p:nvPicPr>
        <p:blipFill>
          <a:blip r:embed="rId4">
            <a:alphaModFix/>
          </a:blip>
          <a:stretch>
            <a:fillRect/>
          </a:stretch>
        </p:blipFill>
        <p:spPr>
          <a:xfrm>
            <a:off x="232475" y="1572413"/>
            <a:ext cx="4197350" cy="3147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body" idx="1"/>
          </p:nvPr>
        </p:nvSpPr>
        <p:spPr>
          <a:xfrm>
            <a:off x="395525" y="897575"/>
            <a:ext cx="4299300" cy="3877200"/>
          </a:xfrm>
          <a:prstGeom prst="rect">
            <a:avLst/>
          </a:prstGeom>
          <a:noFill/>
          <a:ln>
            <a:noFill/>
          </a:ln>
        </p:spPr>
        <p:txBody>
          <a:bodyPr spcFirstLastPara="1" wrap="square" lIns="91425" tIns="45700" rIns="91425" bIns="45700" anchor="t" anchorCtr="0">
            <a:normAutofit fontScale="92500" lnSpcReduction="10000"/>
          </a:bodyPr>
          <a:lstStyle/>
          <a:p>
            <a:pPr marL="457200" lvl="0" indent="-293211" algn="l" rtl="0">
              <a:lnSpc>
                <a:spcPct val="150000"/>
              </a:lnSpc>
              <a:spcBef>
                <a:spcPts val="0"/>
              </a:spcBef>
              <a:spcAft>
                <a:spcPts val="0"/>
              </a:spcAft>
              <a:buClr>
                <a:schemeClr val="dk1"/>
              </a:buClr>
              <a:buSzPct val="100000"/>
              <a:buFont typeface="Times New Roman"/>
              <a:buChar char="●"/>
            </a:pPr>
            <a:r>
              <a:rPr lang="en" sz="1100" b="1" i="0">
                <a:solidFill>
                  <a:schemeClr val="dk1"/>
                </a:solidFill>
                <a:latin typeface="Arial"/>
                <a:ea typeface="Arial"/>
                <a:cs typeface="Arial"/>
                <a:sym typeface="Arial"/>
              </a:rPr>
              <a:t>Average Height and Weight Comparison</a:t>
            </a:r>
            <a:r>
              <a:rPr lang="en" sz="1100" i="0">
                <a:solidFill>
                  <a:schemeClr val="dk1"/>
                </a:solidFill>
                <a:latin typeface="Arial"/>
                <a:ea typeface="Arial"/>
                <a:cs typeface="Arial"/>
                <a:sym typeface="Arial"/>
              </a:rPr>
              <a:t>:</a:t>
            </a:r>
            <a:endParaRPr sz="1100" i="0">
              <a:solidFill>
                <a:schemeClr val="dk1"/>
              </a:solidFill>
              <a:latin typeface="Arial"/>
              <a:ea typeface="Arial"/>
              <a:cs typeface="Arial"/>
              <a:sym typeface="Arial"/>
            </a:endParaRPr>
          </a:p>
          <a:p>
            <a:pPr marL="914400" lvl="1" indent="-293211" algn="l" rtl="0">
              <a:lnSpc>
                <a:spcPct val="150000"/>
              </a:lnSpc>
              <a:spcBef>
                <a:spcPts val="0"/>
              </a:spcBef>
              <a:spcAft>
                <a:spcPts val="0"/>
              </a:spcAft>
              <a:buClr>
                <a:schemeClr val="dk1"/>
              </a:buClr>
              <a:buSzPct val="100000"/>
              <a:buChar char="○"/>
            </a:pPr>
            <a:r>
              <a:rPr lang="en" sz="1100" i="0">
                <a:solidFill>
                  <a:schemeClr val="dk1"/>
                </a:solidFill>
                <a:latin typeface="Arial"/>
                <a:ea typeface="Arial"/>
                <a:cs typeface="Arial"/>
                <a:sym typeface="Arial"/>
              </a:rPr>
              <a:t>Athletes in both Summer and Winter Olympics have similar average heights, with a slight difference (Summer: 176.0 cm, Winter: 174.9 cm).</a:t>
            </a:r>
            <a:endParaRPr sz="1100" i="0">
              <a:solidFill>
                <a:schemeClr val="dk1"/>
              </a:solidFill>
              <a:latin typeface="Arial"/>
              <a:ea typeface="Arial"/>
              <a:cs typeface="Arial"/>
              <a:sym typeface="Arial"/>
            </a:endParaRPr>
          </a:p>
          <a:p>
            <a:pPr marL="914400" lvl="1" indent="-293211" algn="l" rtl="0">
              <a:lnSpc>
                <a:spcPct val="150000"/>
              </a:lnSpc>
              <a:spcBef>
                <a:spcPts val="0"/>
              </a:spcBef>
              <a:spcAft>
                <a:spcPts val="0"/>
              </a:spcAft>
              <a:buClr>
                <a:schemeClr val="dk1"/>
              </a:buClr>
              <a:buSzPct val="100000"/>
              <a:buChar char="○"/>
            </a:pPr>
            <a:r>
              <a:rPr lang="en" sz="1100" i="0">
                <a:solidFill>
                  <a:schemeClr val="dk1"/>
                </a:solidFill>
                <a:latin typeface="Arial"/>
                <a:ea typeface="Arial"/>
                <a:cs typeface="Arial"/>
                <a:sym typeface="Arial"/>
              </a:rPr>
              <a:t>The average weight of athletes is also very close between the two seasons (Summer: 70.95 kg, Winter: 70.97 kg).</a:t>
            </a:r>
            <a:endParaRPr sz="1100" i="0">
              <a:solidFill>
                <a:schemeClr val="dk1"/>
              </a:solidFill>
              <a:latin typeface="Arial"/>
              <a:ea typeface="Arial"/>
              <a:cs typeface="Arial"/>
              <a:sym typeface="Arial"/>
            </a:endParaRPr>
          </a:p>
          <a:p>
            <a:pPr marL="457200" lvl="0" indent="-293211" algn="l" rtl="0">
              <a:lnSpc>
                <a:spcPct val="150000"/>
              </a:lnSpc>
              <a:spcBef>
                <a:spcPts val="0"/>
              </a:spcBef>
              <a:spcAft>
                <a:spcPts val="0"/>
              </a:spcAft>
              <a:buClr>
                <a:schemeClr val="dk1"/>
              </a:buClr>
              <a:buSzPct val="100000"/>
              <a:buFont typeface="Times New Roman"/>
              <a:buChar char="●"/>
            </a:pPr>
            <a:r>
              <a:rPr lang="en" sz="1100" b="1" i="0">
                <a:solidFill>
                  <a:schemeClr val="dk1"/>
                </a:solidFill>
                <a:latin typeface="Arial"/>
                <a:ea typeface="Arial"/>
                <a:cs typeface="Arial"/>
                <a:sym typeface="Arial"/>
              </a:rPr>
              <a:t>Distribution of Height</a:t>
            </a:r>
            <a:r>
              <a:rPr lang="en" sz="1100" i="0">
                <a:solidFill>
                  <a:schemeClr val="dk1"/>
                </a:solidFill>
                <a:latin typeface="Arial"/>
                <a:ea typeface="Arial"/>
                <a:cs typeface="Arial"/>
                <a:sym typeface="Arial"/>
              </a:rPr>
              <a:t>:</a:t>
            </a:r>
            <a:endParaRPr sz="1100" i="0">
              <a:solidFill>
                <a:schemeClr val="dk1"/>
              </a:solidFill>
              <a:latin typeface="Arial"/>
              <a:ea typeface="Arial"/>
              <a:cs typeface="Arial"/>
              <a:sym typeface="Arial"/>
            </a:endParaRPr>
          </a:p>
          <a:p>
            <a:pPr marL="914400" lvl="1" indent="-293211" algn="l" rtl="0">
              <a:lnSpc>
                <a:spcPct val="150000"/>
              </a:lnSpc>
              <a:spcBef>
                <a:spcPts val="0"/>
              </a:spcBef>
              <a:spcAft>
                <a:spcPts val="0"/>
              </a:spcAft>
              <a:buClr>
                <a:schemeClr val="dk1"/>
              </a:buClr>
              <a:buSzPct val="100000"/>
              <a:buChar char="○"/>
            </a:pPr>
            <a:r>
              <a:rPr lang="en" sz="1100" i="0">
                <a:solidFill>
                  <a:schemeClr val="dk1"/>
                </a:solidFill>
                <a:latin typeface="Arial"/>
                <a:ea typeface="Arial"/>
                <a:cs typeface="Arial"/>
                <a:sym typeface="Arial"/>
              </a:rPr>
              <a:t>The height distribution shows that a larger number of athletes in both seasons fall within the 160-180 cm range, with Summer athletes slightly taller on average.</a:t>
            </a:r>
            <a:endParaRPr sz="1100" i="0">
              <a:solidFill>
                <a:schemeClr val="dk1"/>
              </a:solidFill>
              <a:latin typeface="Arial"/>
              <a:ea typeface="Arial"/>
              <a:cs typeface="Arial"/>
              <a:sym typeface="Arial"/>
            </a:endParaRPr>
          </a:p>
          <a:p>
            <a:pPr marL="457200" lvl="0" indent="-293211" algn="l" rtl="0">
              <a:lnSpc>
                <a:spcPct val="150000"/>
              </a:lnSpc>
              <a:spcBef>
                <a:spcPts val="0"/>
              </a:spcBef>
              <a:spcAft>
                <a:spcPts val="0"/>
              </a:spcAft>
              <a:buClr>
                <a:schemeClr val="dk1"/>
              </a:buClr>
              <a:buSzPct val="100000"/>
              <a:buFont typeface="Times New Roman"/>
              <a:buChar char="●"/>
            </a:pPr>
            <a:r>
              <a:rPr lang="en" sz="1100" b="1" i="0">
                <a:solidFill>
                  <a:schemeClr val="dk1"/>
                </a:solidFill>
                <a:latin typeface="Arial"/>
                <a:ea typeface="Arial"/>
                <a:cs typeface="Arial"/>
                <a:sym typeface="Arial"/>
              </a:rPr>
              <a:t>Distribution of Weight</a:t>
            </a:r>
            <a:r>
              <a:rPr lang="en" sz="1100" i="0">
                <a:solidFill>
                  <a:schemeClr val="dk1"/>
                </a:solidFill>
                <a:latin typeface="Arial"/>
                <a:ea typeface="Arial"/>
                <a:cs typeface="Arial"/>
                <a:sym typeface="Arial"/>
              </a:rPr>
              <a:t>:</a:t>
            </a:r>
            <a:endParaRPr sz="1100" i="0">
              <a:solidFill>
                <a:schemeClr val="dk1"/>
              </a:solidFill>
              <a:latin typeface="Arial"/>
              <a:ea typeface="Arial"/>
              <a:cs typeface="Arial"/>
              <a:sym typeface="Arial"/>
            </a:endParaRPr>
          </a:p>
          <a:p>
            <a:pPr marL="914400" lvl="1" indent="-293211" algn="l" rtl="0">
              <a:lnSpc>
                <a:spcPct val="150000"/>
              </a:lnSpc>
              <a:spcBef>
                <a:spcPts val="0"/>
              </a:spcBef>
              <a:spcAft>
                <a:spcPts val="0"/>
              </a:spcAft>
              <a:buClr>
                <a:schemeClr val="dk1"/>
              </a:buClr>
              <a:buSzPct val="100000"/>
              <a:buChar char="○"/>
            </a:pPr>
            <a:r>
              <a:rPr lang="en" sz="1100" i="0">
                <a:solidFill>
                  <a:schemeClr val="dk1"/>
                </a:solidFill>
                <a:latin typeface="Arial"/>
                <a:ea typeface="Arial"/>
                <a:cs typeface="Arial"/>
                <a:sym typeface="Arial"/>
              </a:rPr>
              <a:t>The weight distribution indicates that most athletes, regardless of season, weigh between 50-80 kg. However, there is a slightly wider distribution in weight for Summer athletes, suggesting a more varied range of physical builds</a:t>
            </a:r>
            <a:endParaRPr>
              <a:latin typeface="Arial"/>
              <a:ea typeface="Arial"/>
              <a:cs typeface="Arial"/>
              <a:sym typeface="Arial"/>
            </a:endParaRPr>
          </a:p>
        </p:txBody>
      </p:sp>
      <p:sp>
        <p:nvSpPr>
          <p:cNvPr id="193" name="Google Shape;193;p25"/>
          <p:cNvSpPr txBox="1">
            <a:spLocks noGrp="1"/>
          </p:cNvSpPr>
          <p:nvPr>
            <p:ph type="title"/>
          </p:nvPr>
        </p:nvSpPr>
        <p:spPr>
          <a:xfrm>
            <a:off x="-2" y="57150"/>
            <a:ext cx="9144000" cy="597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
              <a:t>Physical Attributes</a:t>
            </a:r>
            <a:endParaRPr/>
          </a:p>
        </p:txBody>
      </p:sp>
      <p:pic>
        <p:nvPicPr>
          <p:cNvPr id="194" name="Google Shape;194;p25"/>
          <p:cNvPicPr preferRelativeResize="0"/>
          <p:nvPr/>
        </p:nvPicPr>
        <p:blipFill>
          <a:blip r:embed="rId3">
            <a:alphaModFix/>
          </a:blip>
          <a:stretch>
            <a:fillRect/>
          </a:stretch>
        </p:blipFill>
        <p:spPr>
          <a:xfrm>
            <a:off x="5179400" y="1223922"/>
            <a:ext cx="3092024" cy="3140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pSp>
        <p:nvGrpSpPr>
          <p:cNvPr id="199" name="Google Shape;199;p26"/>
          <p:cNvGrpSpPr/>
          <p:nvPr/>
        </p:nvGrpSpPr>
        <p:grpSpPr>
          <a:xfrm>
            <a:off x="3073625" y="2324286"/>
            <a:ext cx="2836346" cy="1833058"/>
            <a:chOff x="1375602" y="3746287"/>
            <a:chExt cx="2836346" cy="2444077"/>
          </a:xfrm>
        </p:grpSpPr>
        <p:sp>
          <p:nvSpPr>
            <p:cNvPr id="200" name="Google Shape;200;p26"/>
            <p:cNvSpPr txBox="1"/>
            <p:nvPr/>
          </p:nvSpPr>
          <p:spPr>
            <a:xfrm>
              <a:off x="1403648" y="4754399"/>
              <a:ext cx="28083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b="1">
                  <a:solidFill>
                    <a:srgbClr val="3F3F3F"/>
                  </a:solidFill>
                  <a:latin typeface="Calibri"/>
                  <a:ea typeface="Calibri"/>
                  <a:cs typeface="Calibri"/>
                  <a:sym typeface="Calibri"/>
                </a:rPr>
                <a:t>Age Distribution</a:t>
              </a:r>
              <a:endParaRPr/>
            </a:p>
          </p:txBody>
        </p:sp>
        <p:grpSp>
          <p:nvGrpSpPr>
            <p:cNvPr id="201" name="Google Shape;201;p26"/>
            <p:cNvGrpSpPr/>
            <p:nvPr/>
          </p:nvGrpSpPr>
          <p:grpSpPr>
            <a:xfrm>
              <a:off x="2282693" y="3746287"/>
              <a:ext cx="1050300" cy="1050300"/>
              <a:chOff x="7432710" y="936245"/>
              <a:chExt cx="1050300" cy="1050300"/>
            </a:xfrm>
          </p:grpSpPr>
          <p:sp>
            <p:nvSpPr>
              <p:cNvPr id="202" name="Google Shape;202;p26"/>
              <p:cNvSpPr/>
              <p:nvPr/>
            </p:nvSpPr>
            <p:spPr>
              <a:xfrm>
                <a:off x="7432710" y="936245"/>
                <a:ext cx="1050300" cy="1050300"/>
              </a:xfrm>
              <a:prstGeom prst="donut">
                <a:avLst>
                  <a:gd name="adj" fmla="val 13200"/>
                </a:avLst>
              </a:prstGeom>
              <a:solidFill>
                <a:srgbClr val="CA000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26"/>
              <p:cNvSpPr txBox="1"/>
              <p:nvPr/>
            </p:nvSpPr>
            <p:spPr>
              <a:xfrm>
                <a:off x="7657098" y="1167562"/>
                <a:ext cx="601500" cy="77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3200" b="1">
                    <a:solidFill>
                      <a:srgbClr val="595959"/>
                    </a:solidFill>
                    <a:latin typeface="Calibri"/>
                    <a:ea typeface="Calibri"/>
                    <a:cs typeface="Calibri"/>
                    <a:sym typeface="Calibri"/>
                  </a:rPr>
                  <a:t>02</a:t>
                </a:r>
                <a:endParaRPr sz="3200" b="1">
                  <a:solidFill>
                    <a:srgbClr val="595959"/>
                  </a:solidFill>
                  <a:latin typeface="Calibri"/>
                  <a:ea typeface="Calibri"/>
                  <a:cs typeface="Calibri"/>
                  <a:sym typeface="Calibri"/>
                </a:endParaRPr>
              </a:p>
            </p:txBody>
          </p:sp>
        </p:grpSp>
        <p:sp>
          <p:nvSpPr>
            <p:cNvPr id="204" name="Google Shape;204;p26"/>
            <p:cNvSpPr/>
            <p:nvPr/>
          </p:nvSpPr>
          <p:spPr>
            <a:xfrm>
              <a:off x="1375602" y="5410664"/>
              <a:ext cx="2807100" cy="779700"/>
            </a:xfrm>
            <a:prstGeom prst="rect">
              <a:avLst/>
            </a:prstGeom>
            <a:noFill/>
            <a:ln>
              <a:noFill/>
            </a:ln>
          </p:spPr>
          <p:txBody>
            <a:bodyPr spcFirstLastPara="1" wrap="square" lIns="91425" tIns="45700" rIns="91425" bIns="45700" anchor="t" anchorCtr="0">
              <a:noAutofit/>
            </a:bodyPr>
            <a:lstStyle/>
            <a:p>
              <a:pPr marL="0" marR="0" lvl="0" indent="0" algn="ctr" rtl="0">
                <a:lnSpc>
                  <a:spcPct val="109090"/>
                </a:lnSpc>
                <a:spcBef>
                  <a:spcPts val="0"/>
                </a:spcBef>
                <a:spcAft>
                  <a:spcPts val="0"/>
                </a:spcAft>
                <a:buNone/>
              </a:pPr>
              <a:r>
                <a:rPr lang="en" sz="1100">
                  <a:solidFill>
                    <a:srgbClr val="A5A5A5"/>
                  </a:solidFill>
                  <a:latin typeface="Calibri"/>
                  <a:ea typeface="Calibri"/>
                  <a:cs typeface="Calibri"/>
                  <a:sym typeface="Calibri"/>
                </a:rPr>
                <a:t>What are the age trends of athletes in the Summer and Winter Olympics, and how do these trends reflect the demands of different sports?</a:t>
              </a:r>
              <a:endParaRPr sz="1100">
                <a:solidFill>
                  <a:srgbClr val="A5A5A5"/>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2" y="57150"/>
            <a:ext cx="9144000" cy="5976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500"/>
              <a:buFont typeface="Calibri"/>
              <a:buNone/>
            </a:pPr>
            <a:r>
              <a:rPr lang="en"/>
              <a:t>Age Distribution</a:t>
            </a:r>
            <a:endParaRPr/>
          </a:p>
        </p:txBody>
      </p:sp>
      <p:pic>
        <p:nvPicPr>
          <p:cNvPr id="210" name="Google Shape;210;p27"/>
          <p:cNvPicPr preferRelativeResize="0"/>
          <p:nvPr/>
        </p:nvPicPr>
        <p:blipFill>
          <a:blip r:embed="rId3">
            <a:alphaModFix/>
          </a:blip>
          <a:stretch>
            <a:fillRect/>
          </a:stretch>
        </p:blipFill>
        <p:spPr>
          <a:xfrm>
            <a:off x="1567115" y="912675"/>
            <a:ext cx="6009777" cy="2575625"/>
          </a:xfrm>
          <a:prstGeom prst="rect">
            <a:avLst/>
          </a:prstGeom>
          <a:noFill/>
          <a:ln>
            <a:noFill/>
          </a:ln>
        </p:spPr>
      </p:pic>
      <p:sp>
        <p:nvSpPr>
          <p:cNvPr id="211" name="Google Shape;211;p27"/>
          <p:cNvSpPr txBox="1"/>
          <p:nvPr/>
        </p:nvSpPr>
        <p:spPr>
          <a:xfrm>
            <a:off x="520550" y="3059075"/>
            <a:ext cx="8562300" cy="1554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000" b="1">
                <a:solidFill>
                  <a:schemeClr val="dk1"/>
                </a:solidFill>
              </a:rPr>
              <a:t>Age Range</a:t>
            </a:r>
            <a:r>
              <a:rPr lang="en" sz="1000">
                <a:solidFill>
                  <a:schemeClr val="dk1"/>
                </a:solidFill>
              </a:rPr>
              <a:t>:</a:t>
            </a:r>
            <a:endParaRPr sz="1000">
              <a:solidFill>
                <a:schemeClr val="dk1"/>
              </a:solidFill>
            </a:endParaRPr>
          </a:p>
          <a:p>
            <a:pPr marL="457200" lvl="0" indent="-292100" algn="l" rtl="0">
              <a:lnSpc>
                <a:spcPct val="150000"/>
              </a:lnSpc>
              <a:spcBef>
                <a:spcPts val="1200"/>
              </a:spcBef>
              <a:spcAft>
                <a:spcPts val="0"/>
              </a:spcAft>
              <a:buClr>
                <a:schemeClr val="dk1"/>
              </a:buClr>
              <a:buSzPts val="1000"/>
              <a:buChar char="●"/>
            </a:pPr>
            <a:r>
              <a:rPr lang="en" sz="1000">
                <a:solidFill>
                  <a:schemeClr val="dk1"/>
                </a:solidFill>
              </a:rPr>
              <a:t>The age distribution for both Summer and Winter Olympics predominantly falls within the 20-30 year age range.</a:t>
            </a:r>
            <a:endParaRPr sz="1000">
              <a:solidFill>
                <a:schemeClr val="dk1"/>
              </a:solidFill>
            </a:endParaRPr>
          </a:p>
          <a:p>
            <a:pPr marL="0" lvl="0" indent="0" algn="l" rtl="0">
              <a:lnSpc>
                <a:spcPct val="150000"/>
              </a:lnSpc>
              <a:spcBef>
                <a:spcPts val="1200"/>
              </a:spcBef>
              <a:spcAft>
                <a:spcPts val="0"/>
              </a:spcAft>
              <a:buClr>
                <a:schemeClr val="dk1"/>
              </a:buClr>
              <a:buSzPts val="1100"/>
              <a:buFont typeface="Arial"/>
              <a:buNone/>
            </a:pPr>
            <a:r>
              <a:rPr lang="en" sz="1000" b="1">
                <a:solidFill>
                  <a:schemeClr val="dk1"/>
                </a:solidFill>
              </a:rPr>
              <a:t>Peak Age</a:t>
            </a:r>
            <a:r>
              <a:rPr lang="en" sz="1000">
                <a:solidFill>
                  <a:schemeClr val="dk1"/>
                </a:solidFill>
              </a:rPr>
              <a:t>:</a:t>
            </a:r>
            <a:endParaRPr sz="1000">
              <a:solidFill>
                <a:schemeClr val="dk1"/>
              </a:solidFill>
            </a:endParaRPr>
          </a:p>
          <a:p>
            <a:pPr marL="457200" lvl="0" indent="-292100" algn="l" rtl="0">
              <a:lnSpc>
                <a:spcPct val="150000"/>
              </a:lnSpc>
              <a:spcBef>
                <a:spcPts val="1200"/>
              </a:spcBef>
              <a:spcAft>
                <a:spcPts val="0"/>
              </a:spcAft>
              <a:buClr>
                <a:schemeClr val="dk1"/>
              </a:buClr>
              <a:buSzPts val="1000"/>
              <a:buChar char="●"/>
            </a:pPr>
            <a:r>
              <a:rPr lang="en" sz="1000">
                <a:solidFill>
                  <a:schemeClr val="dk1"/>
                </a:solidFill>
              </a:rPr>
              <a:t>The peak age for athletes in the Summer Olympics is around 24-25 years, with the highest frequency of athletes in this age group.</a:t>
            </a:r>
            <a:endParaRPr sz="1000">
              <a:solidFill>
                <a:schemeClr val="dk1"/>
              </a:solidFill>
            </a:endParaRPr>
          </a:p>
          <a:p>
            <a:pPr marL="457200" lvl="0" indent="-292100" algn="l" rtl="0">
              <a:lnSpc>
                <a:spcPct val="150000"/>
              </a:lnSpc>
              <a:spcBef>
                <a:spcPts val="0"/>
              </a:spcBef>
              <a:spcAft>
                <a:spcPts val="0"/>
              </a:spcAft>
              <a:buClr>
                <a:schemeClr val="dk1"/>
              </a:buClr>
              <a:buSzPts val="1000"/>
              <a:buChar char="●"/>
            </a:pPr>
            <a:r>
              <a:rPr lang="en" sz="1000">
                <a:solidFill>
                  <a:schemeClr val="dk1"/>
                </a:solidFill>
              </a:rPr>
              <a:t>In the Winter Olympics, the peak age appears to be slightly younger, around 22-23 years</a:t>
            </a:r>
            <a:endParaRPr sz="1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body" idx="1"/>
          </p:nvPr>
        </p:nvSpPr>
        <p:spPr>
          <a:xfrm>
            <a:off x="395524" y="897575"/>
            <a:ext cx="5208000" cy="3877200"/>
          </a:xfrm>
          <a:prstGeom prst="rect">
            <a:avLst/>
          </a:prstGeom>
        </p:spPr>
        <p:txBody>
          <a:bodyPr spcFirstLastPara="1" wrap="square" lIns="91425" tIns="45700" rIns="91425" bIns="45700" anchor="t" anchorCtr="0">
            <a:normAutofit fontScale="92500"/>
          </a:bodyPr>
          <a:lstStyle/>
          <a:p>
            <a:pPr marL="457200" lvl="0" indent="-293211" algn="l" rtl="0">
              <a:lnSpc>
                <a:spcPct val="150000"/>
              </a:lnSpc>
              <a:spcBef>
                <a:spcPts val="1200"/>
              </a:spcBef>
              <a:spcAft>
                <a:spcPts val="0"/>
              </a:spcAft>
              <a:buClr>
                <a:schemeClr val="dk1"/>
              </a:buClr>
              <a:buSzPct val="100000"/>
              <a:buFont typeface="Arial"/>
              <a:buChar char="●"/>
            </a:pPr>
            <a:r>
              <a:rPr lang="en" sz="1100" b="1" i="0">
                <a:solidFill>
                  <a:schemeClr val="dk1"/>
                </a:solidFill>
                <a:latin typeface="Arial"/>
                <a:ea typeface="Arial"/>
                <a:cs typeface="Arial"/>
                <a:sym typeface="Arial"/>
              </a:rPr>
              <a:t>Wider Age Distribution in Winter</a:t>
            </a:r>
            <a:r>
              <a:rPr lang="en" sz="1100" i="0">
                <a:solidFill>
                  <a:schemeClr val="dk1"/>
                </a:solidFill>
                <a:latin typeface="Arial"/>
                <a:ea typeface="Arial"/>
                <a:cs typeface="Arial"/>
                <a:sym typeface="Arial"/>
              </a:rPr>
              <a:t>:</a:t>
            </a:r>
            <a:endParaRPr sz="1100" i="0">
              <a:solidFill>
                <a:schemeClr val="dk1"/>
              </a:solidFill>
              <a:latin typeface="Arial"/>
              <a:ea typeface="Arial"/>
              <a:cs typeface="Arial"/>
              <a:sym typeface="Arial"/>
            </a:endParaRPr>
          </a:p>
          <a:p>
            <a:pPr marL="914400" lvl="1" indent="-293211" algn="l" rtl="0">
              <a:lnSpc>
                <a:spcPct val="150000"/>
              </a:lnSpc>
              <a:spcBef>
                <a:spcPts val="0"/>
              </a:spcBef>
              <a:spcAft>
                <a:spcPts val="0"/>
              </a:spcAft>
              <a:buClr>
                <a:schemeClr val="dk1"/>
              </a:buClr>
              <a:buSzPct val="100000"/>
              <a:buChar char="○"/>
            </a:pPr>
            <a:r>
              <a:rPr lang="en" sz="1100" i="0">
                <a:solidFill>
                  <a:schemeClr val="dk1"/>
                </a:solidFill>
                <a:latin typeface="Arial"/>
                <a:ea typeface="Arial"/>
                <a:cs typeface="Arial"/>
                <a:sym typeface="Arial"/>
              </a:rPr>
              <a:t>The Winter Olympics show a wider spread in age distribution, with more athletes participating across a broader range of ages, particularly between 15 and 35 years.</a:t>
            </a:r>
            <a:endParaRPr sz="1100" i="0">
              <a:solidFill>
                <a:schemeClr val="dk1"/>
              </a:solidFill>
              <a:latin typeface="Arial"/>
              <a:ea typeface="Arial"/>
              <a:cs typeface="Arial"/>
              <a:sym typeface="Arial"/>
            </a:endParaRPr>
          </a:p>
          <a:p>
            <a:pPr marL="914400" lvl="1" indent="-293211" algn="l" rtl="0">
              <a:lnSpc>
                <a:spcPct val="150000"/>
              </a:lnSpc>
              <a:spcBef>
                <a:spcPts val="0"/>
              </a:spcBef>
              <a:spcAft>
                <a:spcPts val="0"/>
              </a:spcAft>
              <a:buClr>
                <a:schemeClr val="dk1"/>
              </a:buClr>
              <a:buSzPct val="100000"/>
              <a:buChar char="○"/>
            </a:pPr>
            <a:r>
              <a:rPr lang="en" sz="1100" i="0">
                <a:solidFill>
                  <a:schemeClr val="dk1"/>
                </a:solidFill>
                <a:latin typeface="Arial"/>
                <a:ea typeface="Arial"/>
                <a:cs typeface="Arial"/>
                <a:sym typeface="Arial"/>
              </a:rPr>
              <a:t>The Summer Olympics have a more concentrated age distribution, with fewer athletes over the age of 35 compared to the Winter Olympics.</a:t>
            </a:r>
            <a:endParaRPr sz="1100" i="0">
              <a:solidFill>
                <a:schemeClr val="dk1"/>
              </a:solidFill>
              <a:latin typeface="Arial"/>
              <a:ea typeface="Arial"/>
              <a:cs typeface="Arial"/>
              <a:sym typeface="Arial"/>
            </a:endParaRPr>
          </a:p>
          <a:p>
            <a:pPr marL="457200" lvl="0" indent="-293211" algn="l" rtl="0">
              <a:lnSpc>
                <a:spcPct val="150000"/>
              </a:lnSpc>
              <a:spcBef>
                <a:spcPts val="0"/>
              </a:spcBef>
              <a:spcAft>
                <a:spcPts val="0"/>
              </a:spcAft>
              <a:buClr>
                <a:schemeClr val="dk1"/>
              </a:buClr>
              <a:buSzPct val="100000"/>
              <a:buFont typeface="Arial"/>
              <a:buChar char="●"/>
            </a:pPr>
            <a:r>
              <a:rPr lang="en" sz="1100" b="1" i="0">
                <a:solidFill>
                  <a:schemeClr val="dk1"/>
                </a:solidFill>
                <a:latin typeface="Arial"/>
                <a:ea typeface="Arial"/>
                <a:cs typeface="Arial"/>
                <a:sym typeface="Arial"/>
              </a:rPr>
              <a:t>Fewer Older Athletes</a:t>
            </a:r>
            <a:r>
              <a:rPr lang="en" sz="1100" i="0">
                <a:solidFill>
                  <a:schemeClr val="dk1"/>
                </a:solidFill>
                <a:latin typeface="Arial"/>
                <a:ea typeface="Arial"/>
                <a:cs typeface="Arial"/>
                <a:sym typeface="Arial"/>
              </a:rPr>
              <a:t>:</a:t>
            </a:r>
            <a:endParaRPr sz="1100" i="0">
              <a:solidFill>
                <a:schemeClr val="dk1"/>
              </a:solidFill>
              <a:latin typeface="Arial"/>
              <a:ea typeface="Arial"/>
              <a:cs typeface="Arial"/>
              <a:sym typeface="Arial"/>
            </a:endParaRPr>
          </a:p>
          <a:p>
            <a:pPr marL="914400" lvl="1" indent="-293211" algn="l" rtl="0">
              <a:lnSpc>
                <a:spcPct val="150000"/>
              </a:lnSpc>
              <a:spcBef>
                <a:spcPts val="0"/>
              </a:spcBef>
              <a:spcAft>
                <a:spcPts val="0"/>
              </a:spcAft>
              <a:buClr>
                <a:schemeClr val="dk1"/>
              </a:buClr>
              <a:buSzPct val="100000"/>
              <a:buChar char="○"/>
            </a:pPr>
            <a:r>
              <a:rPr lang="en" sz="1100" i="0">
                <a:solidFill>
                  <a:schemeClr val="dk1"/>
                </a:solidFill>
                <a:latin typeface="Arial"/>
                <a:ea typeface="Arial"/>
                <a:cs typeface="Arial"/>
                <a:sym typeface="Arial"/>
              </a:rPr>
              <a:t>Both Summer and Winter Olympics have relatively few athletes over the age of 40, indicating that most competitors are younger adults.</a:t>
            </a:r>
            <a:endParaRPr sz="1100" i="0">
              <a:solidFill>
                <a:schemeClr val="dk1"/>
              </a:solidFill>
              <a:latin typeface="Arial"/>
              <a:ea typeface="Arial"/>
              <a:cs typeface="Arial"/>
              <a:sym typeface="Arial"/>
            </a:endParaRPr>
          </a:p>
          <a:p>
            <a:pPr marL="457200" lvl="0" indent="-293211" algn="l" rtl="0">
              <a:lnSpc>
                <a:spcPct val="150000"/>
              </a:lnSpc>
              <a:spcBef>
                <a:spcPts val="0"/>
              </a:spcBef>
              <a:spcAft>
                <a:spcPts val="0"/>
              </a:spcAft>
              <a:buClr>
                <a:schemeClr val="dk1"/>
              </a:buClr>
              <a:buSzPct val="100000"/>
              <a:buFont typeface="Arial"/>
              <a:buChar char="●"/>
            </a:pPr>
            <a:r>
              <a:rPr lang="en" sz="1100" b="1" i="0">
                <a:solidFill>
                  <a:schemeClr val="dk1"/>
                </a:solidFill>
                <a:latin typeface="Arial"/>
                <a:ea typeface="Arial"/>
                <a:cs typeface="Arial"/>
                <a:sym typeface="Arial"/>
              </a:rPr>
              <a:t>Average Age</a:t>
            </a:r>
            <a:r>
              <a:rPr lang="en" sz="1100" i="0">
                <a:solidFill>
                  <a:schemeClr val="dk1"/>
                </a:solidFill>
                <a:latin typeface="Arial"/>
                <a:ea typeface="Arial"/>
                <a:cs typeface="Arial"/>
                <a:sym typeface="Arial"/>
              </a:rPr>
              <a:t>:</a:t>
            </a:r>
            <a:endParaRPr sz="1100" i="0">
              <a:solidFill>
                <a:schemeClr val="dk1"/>
              </a:solidFill>
              <a:latin typeface="Arial"/>
              <a:ea typeface="Arial"/>
              <a:cs typeface="Arial"/>
              <a:sym typeface="Arial"/>
            </a:endParaRPr>
          </a:p>
          <a:p>
            <a:pPr marL="914400" lvl="1" indent="-293211" algn="l" rtl="0">
              <a:lnSpc>
                <a:spcPct val="150000"/>
              </a:lnSpc>
              <a:spcBef>
                <a:spcPts val="0"/>
              </a:spcBef>
              <a:spcAft>
                <a:spcPts val="0"/>
              </a:spcAft>
              <a:buClr>
                <a:schemeClr val="dk1"/>
              </a:buClr>
              <a:buSzPct val="100000"/>
              <a:buChar char="○"/>
            </a:pPr>
            <a:r>
              <a:rPr lang="en" sz="1100" i="0">
                <a:solidFill>
                  <a:schemeClr val="dk1"/>
                </a:solidFill>
                <a:latin typeface="Arial"/>
                <a:ea typeface="Arial"/>
                <a:cs typeface="Arial"/>
                <a:sym typeface="Arial"/>
              </a:rPr>
              <a:t>The average age of athletes in the Summer Olympics and Winter Olympics is  approximately the same, 25.13 years.</a:t>
            </a:r>
            <a:endParaRPr sz="1100" i="0">
              <a:solidFill>
                <a:schemeClr val="dk1"/>
              </a:solidFill>
              <a:latin typeface="Arial"/>
              <a:ea typeface="Arial"/>
              <a:cs typeface="Arial"/>
              <a:sym typeface="Arial"/>
            </a:endParaRPr>
          </a:p>
          <a:p>
            <a:pPr marL="914400" lvl="1" indent="-293211" algn="l" rtl="0">
              <a:lnSpc>
                <a:spcPct val="150000"/>
              </a:lnSpc>
              <a:spcBef>
                <a:spcPts val="0"/>
              </a:spcBef>
              <a:spcAft>
                <a:spcPts val="0"/>
              </a:spcAft>
              <a:buClr>
                <a:schemeClr val="dk1"/>
              </a:buClr>
              <a:buSzPct val="100000"/>
              <a:buChar char="○"/>
            </a:pPr>
            <a:r>
              <a:rPr lang="en" sz="1100" i="0">
                <a:solidFill>
                  <a:schemeClr val="dk1"/>
                </a:solidFill>
                <a:latin typeface="Arial"/>
                <a:ea typeface="Arial"/>
                <a:cs typeface="Arial"/>
                <a:sym typeface="Arial"/>
              </a:rPr>
              <a:t>This suggests that, on average, athletes in both the Summer and Winter Olympics are of similar age, around 25 years. Despite the slight differences in distribution shown in the previous chart, the central tendency in terms of age is nearly identical between the two seasons.</a:t>
            </a:r>
            <a:endParaRPr>
              <a:latin typeface="Arial"/>
              <a:ea typeface="Arial"/>
              <a:cs typeface="Arial"/>
              <a:sym typeface="Arial"/>
            </a:endParaRPr>
          </a:p>
        </p:txBody>
      </p:sp>
      <p:sp>
        <p:nvSpPr>
          <p:cNvPr id="217" name="Google Shape;217;p28"/>
          <p:cNvSpPr txBox="1">
            <a:spLocks noGrp="1"/>
          </p:cNvSpPr>
          <p:nvPr>
            <p:ph type="title"/>
          </p:nvPr>
        </p:nvSpPr>
        <p:spPr>
          <a:xfrm>
            <a:off x="-2" y="57150"/>
            <a:ext cx="9144000" cy="59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Age Distribution</a:t>
            </a:r>
            <a:endParaRPr/>
          </a:p>
        </p:txBody>
      </p:sp>
      <p:pic>
        <p:nvPicPr>
          <p:cNvPr id="218" name="Google Shape;218;p28"/>
          <p:cNvPicPr preferRelativeResize="0"/>
          <p:nvPr/>
        </p:nvPicPr>
        <p:blipFill>
          <a:blip r:embed="rId3">
            <a:alphaModFix/>
          </a:blip>
          <a:stretch>
            <a:fillRect/>
          </a:stretch>
        </p:blipFill>
        <p:spPr>
          <a:xfrm>
            <a:off x="5675950" y="1005450"/>
            <a:ext cx="2856350" cy="12945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1683</Words>
  <Application>Microsoft Office PowerPoint</Application>
  <PresentationFormat>On-screen Show (16:9)</PresentationFormat>
  <Paragraphs>183</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Lato</vt:lpstr>
      <vt:lpstr>Arial</vt:lpstr>
      <vt:lpstr>Gulimche</vt:lpstr>
      <vt:lpstr>Calibri</vt:lpstr>
      <vt:lpstr>Malgun Gothic</vt:lpstr>
      <vt:lpstr>Times New Roman</vt:lpstr>
      <vt:lpstr>Raleway</vt:lpstr>
      <vt:lpstr>Streamline</vt:lpstr>
      <vt:lpstr>Office 테마</vt:lpstr>
      <vt:lpstr>Olympic Game Analysis: Summer vs Winter (1980-2016)</vt:lpstr>
      <vt:lpstr>Olympic Game Analysis</vt:lpstr>
      <vt:lpstr>PowerPoint Presentation</vt:lpstr>
      <vt:lpstr>PowerPoint Presentation</vt:lpstr>
      <vt:lpstr>Physical Attributes</vt:lpstr>
      <vt:lpstr>Physical Attributes</vt:lpstr>
      <vt:lpstr>PowerPoint Presentation</vt:lpstr>
      <vt:lpstr>Age Distribution</vt:lpstr>
      <vt:lpstr>Age Distribution</vt:lpstr>
      <vt:lpstr>PowerPoint Presentation</vt:lpstr>
      <vt:lpstr>Distribution of Athletes by Season</vt:lpstr>
      <vt:lpstr>Distribution of Athletes by Season</vt:lpstr>
      <vt:lpstr>PowerPoint Presentation</vt:lpstr>
      <vt:lpstr>Popular Sports</vt:lpstr>
      <vt:lpstr>Popular Sports</vt:lpstr>
      <vt:lpstr>PowerPoint Presentation</vt:lpstr>
      <vt:lpstr>Athlete Participation Over Time</vt:lpstr>
      <vt:lpstr>PowerPoint Presentation</vt:lpstr>
      <vt:lpstr>Geographic Analysis:</vt:lpstr>
      <vt:lpstr>Geographic Analysis:</vt:lpstr>
      <vt:lpstr>PowerPoint Presentation</vt:lpstr>
      <vt:lpstr>Countries Winning the Most Gold Medals:</vt:lpstr>
      <vt:lpstr>Hosting Performance vs Not Hosting Performance:</vt:lpstr>
      <vt:lpstr>Top 10 Medal Distribution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Lynn Jr</cp:lastModifiedBy>
  <cp:revision>1</cp:revision>
  <dcterms:modified xsi:type="dcterms:W3CDTF">2024-08-16T01:18:48Z</dcterms:modified>
</cp:coreProperties>
</file>